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34" r:id="rId3"/>
    <p:sldId id="339" r:id="rId4"/>
    <p:sldId id="280" r:id="rId5"/>
    <p:sldId id="281" r:id="rId6"/>
    <p:sldId id="337" r:id="rId7"/>
    <p:sldId id="279" r:id="rId8"/>
    <p:sldId id="282" r:id="rId9"/>
    <p:sldId id="269" r:id="rId10"/>
    <p:sldId id="284" r:id="rId11"/>
    <p:sldId id="283" r:id="rId12"/>
    <p:sldId id="285" r:id="rId13"/>
    <p:sldId id="287" r:id="rId14"/>
    <p:sldId id="273" r:id="rId15"/>
    <p:sldId id="333" r:id="rId16"/>
    <p:sldId id="325" r:id="rId17"/>
    <p:sldId id="270" r:id="rId18"/>
    <p:sldId id="302" r:id="rId19"/>
    <p:sldId id="258" r:id="rId20"/>
    <p:sldId id="301" r:id="rId21"/>
    <p:sldId id="290" r:id="rId22"/>
    <p:sldId id="292" r:id="rId23"/>
    <p:sldId id="293" r:id="rId24"/>
    <p:sldId id="294" r:id="rId25"/>
    <p:sldId id="295" r:id="rId26"/>
    <p:sldId id="296" r:id="rId27"/>
    <p:sldId id="297" r:id="rId28"/>
    <p:sldId id="298" r:id="rId29"/>
    <p:sldId id="299" r:id="rId30"/>
    <p:sldId id="305" r:id="rId31"/>
    <p:sldId id="300" r:id="rId32"/>
    <p:sldId id="303" r:id="rId33"/>
    <p:sldId id="304" r:id="rId34"/>
    <p:sldId id="306" r:id="rId35"/>
    <p:sldId id="268" r:id="rId36"/>
    <p:sldId id="278" r:id="rId37"/>
    <p:sldId id="317" r:id="rId38"/>
    <p:sldId id="308" r:id="rId39"/>
    <p:sldId id="309" r:id="rId40"/>
    <p:sldId id="311" r:id="rId41"/>
    <p:sldId id="340" r:id="rId42"/>
    <p:sldId id="312" r:id="rId43"/>
    <p:sldId id="277" r:id="rId44"/>
    <p:sldId id="313" r:id="rId45"/>
    <p:sldId id="314" r:id="rId46"/>
    <p:sldId id="315" r:id="rId47"/>
    <p:sldId id="276" r:id="rId48"/>
    <p:sldId id="307" r:id="rId49"/>
    <p:sldId id="319" r:id="rId50"/>
    <p:sldId id="320" r:id="rId51"/>
    <p:sldId id="275" r:id="rId52"/>
    <p:sldId id="267" r:id="rId53"/>
    <p:sldId id="326" r:id="rId54"/>
    <p:sldId id="266" r:id="rId55"/>
    <p:sldId id="321" r:id="rId56"/>
    <p:sldId id="322" r:id="rId57"/>
    <p:sldId id="323" r:id="rId58"/>
    <p:sldId id="324" r:id="rId59"/>
    <p:sldId id="327" r:id="rId60"/>
    <p:sldId id="331" r:id="rId61"/>
    <p:sldId id="329" r:id="rId62"/>
    <p:sldId id="338" r:id="rId63"/>
    <p:sldId id="318" r:id="rId64"/>
    <p:sldId id="328" r:id="rId65"/>
    <p:sldId id="332" r:id="rId66"/>
    <p:sldId id="316" r:id="rId67"/>
    <p:sldId id="265"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24" autoAdjust="0"/>
  </p:normalViewPr>
  <p:slideViewPr>
    <p:cSldViewPr snapToObjects="1">
      <p:cViewPr varScale="1">
        <p:scale>
          <a:sx n="101" d="100"/>
          <a:sy n="101" d="100"/>
        </p:scale>
        <p:origin x="-2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3C1FA-4C22-6341-ADC1-8529BC3B12E6}" type="datetimeFigureOut">
              <a:rPr lang="en-US" smtClean="0"/>
              <a:t>5/19/18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BB545-8FF9-3543-95B4-73A4E8FBAA5A}" type="slidenum">
              <a:rPr lang="en-US" smtClean="0"/>
              <a:t>‹#›</a:t>
            </a:fld>
            <a:endParaRPr lang="en-US"/>
          </a:p>
        </p:txBody>
      </p:sp>
    </p:spTree>
    <p:extLst>
      <p:ext uri="{BB962C8B-B14F-4D97-AF65-F5344CB8AC3E}">
        <p14:creationId xmlns:p14="http://schemas.microsoft.com/office/powerpoint/2010/main" val="764607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dirty="0" smtClean="0"/>
              <a:t>) INTRODUCTION, HERE’S THE TITLE,</a:t>
            </a:r>
            <a:r>
              <a:rPr lang="en-US" baseline="0" dirty="0" smtClean="0"/>
              <a:t> “EVOLVING”, WE’LL GET TO THAT</a:t>
            </a:r>
            <a:endParaRPr lang="en-US" dirty="0" smtClean="0"/>
          </a:p>
          <a:p>
            <a:r>
              <a:rPr lang="en-US" dirty="0" smtClean="0"/>
              <a:t/>
            </a:r>
            <a:br>
              <a:rPr lang="en-US" dirty="0" smtClean="0"/>
            </a:br>
            <a:r>
              <a:rPr lang="en-US" dirty="0" smtClean="0"/>
              <a:t>2) INTENDED TO BE FUN</a:t>
            </a:r>
          </a:p>
          <a:p>
            <a:r>
              <a:rPr lang="en-US" dirty="0" smtClean="0"/>
              <a:t>- No trendy</a:t>
            </a:r>
            <a:r>
              <a:rPr lang="en-US" baseline="0" dirty="0" smtClean="0"/>
              <a:t> languages. Python to prototype, C++ for speed.</a:t>
            </a:r>
            <a:br>
              <a:rPr lang="en-US" baseline="0" dirty="0" smtClean="0"/>
            </a:br>
            <a:r>
              <a:rPr lang="en-US" baseline="0" dirty="0" smtClean="0"/>
              <a:t>- </a:t>
            </a:r>
            <a:r>
              <a:rPr lang="en-US" dirty="0" smtClean="0"/>
              <a:t>Not too hard, no PHD needed.</a:t>
            </a:r>
            <a:r>
              <a:rPr lang="en-US" baseline="0" dirty="0" smtClean="0"/>
              <a:t> I tend to get “lost” midway thru most talks, this </a:t>
            </a:r>
            <a:r>
              <a:rPr lang="en-US" baseline="0" dirty="0" smtClean="0"/>
              <a:t>attempts to be 100% </a:t>
            </a:r>
            <a:r>
              <a:rPr lang="en-US" baseline="0" dirty="0" err="1" smtClean="0"/>
              <a:t>followable</a:t>
            </a:r>
            <a:r>
              <a:rPr lang="en-US" baseline="0" dirty="0" smtClean="0"/>
              <a:t/>
            </a:r>
            <a:br>
              <a:rPr lang="en-US" baseline="0" dirty="0" smtClean="0"/>
            </a:br>
            <a:r>
              <a:rPr lang="en-US" baseline="0" dirty="0" smtClean="0"/>
              <a:t>- </a:t>
            </a:r>
            <a:r>
              <a:rPr lang="en-US" baseline="0" dirty="0" smtClean="0"/>
              <a:t>No supercomputer needed. Early 2015 Retina MacBook Pro. 2.9 GHz Intel Core i5, one core.</a:t>
            </a:r>
            <a:br>
              <a:rPr lang="en-US" baseline="0" dirty="0" smtClean="0"/>
            </a:br>
            <a:r>
              <a:rPr lang="en-US" baseline="0" dirty="0" smtClean="0"/>
              <a:t/>
            </a:r>
            <a:br>
              <a:rPr lang="en-US" baseline="0" dirty="0" smtClean="0"/>
            </a:br>
            <a:r>
              <a:rPr lang="en-US" baseline="0" dirty="0" smtClean="0"/>
              <a:t>3) MOTIVATION</a:t>
            </a:r>
            <a:br>
              <a:rPr lang="en-US" baseline="0" dirty="0" smtClean="0"/>
            </a:br>
            <a:r>
              <a:rPr lang="en-US" baseline="0" dirty="0" smtClean="0"/>
              <a:t>In our Binary Ninja product, </a:t>
            </a:r>
            <a:r>
              <a:rPr lang="en-US" baseline="0" dirty="0" smtClean="0"/>
              <a:t>we want users to be able </a:t>
            </a:r>
            <a:r>
              <a:rPr lang="en-US" baseline="0" dirty="0" smtClean="0"/>
              <a:t>to patch, inline edit, assemble single lines, assemble multiple lines as they work, </a:t>
            </a:r>
            <a:r>
              <a:rPr lang="en-US" baseline="0" dirty="0" smtClean="0"/>
              <a:t>and a few shortcomings in this department necessitated this work.</a:t>
            </a:r>
            <a:endParaRPr lang="en-US" baseline="0" dirty="0" smtClean="0"/>
          </a:p>
        </p:txBody>
      </p:sp>
      <p:sp>
        <p:nvSpPr>
          <p:cNvPr id="4" name="Slide Number Placeholder 3"/>
          <p:cNvSpPr>
            <a:spLocks noGrp="1"/>
          </p:cNvSpPr>
          <p:nvPr>
            <p:ph type="sldNum" sz="quarter" idx="10"/>
          </p:nvPr>
        </p:nvSpPr>
        <p:spPr/>
        <p:txBody>
          <a:bodyPr/>
          <a:lstStyle/>
          <a:p>
            <a:fld id="{F37BB545-8FF9-3543-95B4-73A4E8FBAA5A}" type="slidenum">
              <a:rPr lang="en-US" smtClean="0"/>
              <a:t>1</a:t>
            </a:fld>
            <a:endParaRPr lang="en-US"/>
          </a:p>
        </p:txBody>
      </p:sp>
    </p:spTree>
    <p:extLst>
      <p:ext uri="{BB962C8B-B14F-4D97-AF65-F5344CB8AC3E}">
        <p14:creationId xmlns:p14="http://schemas.microsoft.com/office/powerpoint/2010/main" val="99624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Substituted back into our earlier diagram, Homer</a:t>
            </a:r>
            <a:r>
              <a:rPr lang="en-US" baseline="0" dirty="0" smtClean="0"/>
              <a:t> is happy.</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10</a:t>
            </a:fld>
            <a:endParaRPr lang="en-US"/>
          </a:p>
        </p:txBody>
      </p:sp>
    </p:spTree>
    <p:extLst>
      <p:ext uri="{BB962C8B-B14F-4D97-AF65-F5344CB8AC3E}">
        <p14:creationId xmlns:p14="http://schemas.microsoft.com/office/powerpoint/2010/main" val="338273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Guess’N’Check</a:t>
            </a:r>
            <a:r>
              <a:rPr lang="en-US" baseline="0" dirty="0" smtClean="0"/>
              <a:t> does not seem elegant. But it’s common with fancier language in different fields.</a:t>
            </a:r>
            <a:r>
              <a:rPr lang="en-US" dirty="0" smtClean="0"/>
              <a:t/>
            </a:r>
            <a:br>
              <a:rPr lang="en-US" dirty="0" smtClean="0"/>
            </a:br>
            <a:r>
              <a:rPr lang="en-US" dirty="0" smtClean="0"/>
              <a:t>In </a:t>
            </a:r>
            <a:r>
              <a:rPr lang="en-US" dirty="0" smtClean="0"/>
              <a:t>analysis: Newton </a:t>
            </a:r>
            <a:r>
              <a:rPr lang="en-US" dirty="0" err="1" smtClean="0"/>
              <a:t>Raphson</a:t>
            </a:r>
            <a:r>
              <a:rPr lang="en-US" dirty="0" smtClean="0"/>
              <a:t> method.</a:t>
            </a:r>
            <a:br>
              <a:rPr lang="en-US" dirty="0" smtClean="0"/>
            </a:br>
            <a:r>
              <a:rPr lang="en-US" dirty="0" smtClean="0"/>
              <a:t>In nature: the guesses at</a:t>
            </a:r>
            <a:r>
              <a:rPr lang="en-US" baseline="0" dirty="0" smtClean="0"/>
              <a:t> what the optimum animal is are the offspring with small genetic variations from their parents. The check is whether that offspring survives until reproductive age. And the modification and feedback is implicit because only survivors get to repeat the cycle.</a:t>
            </a:r>
            <a:br>
              <a:rPr lang="en-US" baseline="0" dirty="0" smtClean="0"/>
            </a:br>
            <a:r>
              <a:rPr lang="en-US" baseline="0" dirty="0" smtClean="0"/>
              <a:t>And if you’re a child that has no idea what I’m talking about, imagine a simple game of hot and cold where I’ve hidden a delicious ice cream cone and as you move about trying to find it, I give you verbal cues “hot” when you’re close, and “cold” when you’re far. And by shuffling about, you eventually find the treat.</a:t>
            </a:r>
            <a:br>
              <a:rPr lang="en-US" baseline="0" dirty="0" smtClean="0"/>
            </a:br>
            <a:r>
              <a:rPr lang="en-US" baseline="0" dirty="0" smtClean="0"/>
              <a:t>The point is, there’s no wrong way to think about it, and although we’ll adopt the fancy terminology of genetic algorithms, because it’s kind of closer to computer programming, no specialized knowledge is necessary.</a:t>
            </a:r>
            <a:br>
              <a:rPr lang="en-US" baseline="0" dirty="0" smtClean="0"/>
            </a:br>
            <a:r>
              <a:rPr lang="en-US" baseline="0" dirty="0" smtClean="0"/>
              <a:t>In other words, if you can play the hot and cold game, you can understand the material ahead.</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11</a:t>
            </a:fld>
            <a:endParaRPr lang="en-US"/>
          </a:p>
        </p:txBody>
      </p:sp>
    </p:spTree>
    <p:extLst>
      <p:ext uri="{BB962C8B-B14F-4D97-AF65-F5344CB8AC3E}">
        <p14:creationId xmlns:p14="http://schemas.microsoft.com/office/powerpoint/2010/main" val="338273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our field is computers, we’ll adopt the terminology from genetic algorithms.</a:t>
            </a:r>
            <a:br>
              <a:rPr lang="en-US" dirty="0" smtClean="0"/>
            </a:br>
            <a:r>
              <a:rPr lang="en-US" dirty="0" smtClean="0"/>
              <a:t>The</a:t>
            </a:r>
            <a:r>
              <a:rPr lang="en-US" baseline="0" dirty="0" smtClean="0"/>
              <a:t> offspring are the guesses, and our fitness function will score how close our guess is to the requested assembler.</a:t>
            </a:r>
          </a:p>
          <a:p>
            <a:r>
              <a:rPr lang="en-US" baseline="0" dirty="0" smtClean="0"/>
              <a:t>Done! Case closed. Just use genetic algorithm to make an assembler, why didn’t I think of that earlier?</a:t>
            </a:r>
            <a:br>
              <a:rPr lang="en-US" baseline="0" dirty="0" smtClean="0"/>
            </a:br>
            <a:r>
              <a:rPr lang="en-US" baseline="0" dirty="0" smtClean="0"/>
              <a:t>Not so fast</a:t>
            </a:r>
            <a:r>
              <a:rPr lang="mr-IN" baseline="0" dirty="0" smtClean="0"/>
              <a:t>…</a:t>
            </a:r>
            <a:r>
              <a:rPr lang="en-US" baseline="0" dirty="0" smtClean="0"/>
              <a:t/>
            </a:r>
            <a:br>
              <a:rPr lang="en-US" baseline="0" dirty="0" smtClean="0"/>
            </a:br>
            <a:r>
              <a:rPr lang="en-US" baseline="0" dirty="0" smtClean="0"/>
              <a:t>We have these three issues still, and we’ll spend the rest of the talk resolving them.</a:t>
            </a:r>
            <a:br>
              <a:rPr lang="en-US" baseline="0" dirty="0" smtClean="0"/>
            </a:br>
            <a:r>
              <a:rPr lang="en-US" baseline="0" dirty="0" smtClean="0"/>
              <a:t/>
            </a:r>
            <a:br>
              <a:rPr lang="en-US" baseline="0" dirty="0" smtClean="0"/>
            </a:br>
            <a:r>
              <a:rPr lang="en-US" baseline="0" dirty="0" smtClean="0"/>
              <a:t>1) Where to start? Think of isolated </a:t>
            </a:r>
            <a:r>
              <a:rPr lang="en-US" baseline="0" dirty="0" err="1" smtClean="0"/>
              <a:t>opcodes</a:t>
            </a:r>
            <a:r>
              <a:rPr lang="en-US" baseline="0" dirty="0" smtClean="0"/>
              <a:t> like “</a:t>
            </a:r>
            <a:r>
              <a:rPr lang="en-US" baseline="0" dirty="0" err="1" smtClean="0"/>
              <a:t>nop</a:t>
            </a:r>
            <a:r>
              <a:rPr lang="en-US" baseline="0" dirty="0" smtClean="0"/>
              <a:t>” that have a single encoding. How would you find it in a sea of 4.3billion </a:t>
            </a:r>
            <a:r>
              <a:rPr lang="en-US" baseline="0" dirty="0" err="1" smtClean="0"/>
              <a:t>opcodes</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12</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natural way to arrange the instructions is on a number line. But it’s a very human view because we’ve</a:t>
            </a:r>
            <a:r>
              <a:rPr lang="en-US" baseline="0" dirty="0" smtClean="0"/>
              <a:t> assumed that two values are “close” together if there is little difference in the quantities that these bits encode.</a:t>
            </a:r>
            <a:br>
              <a:rPr lang="en-US" baseline="0" dirty="0" smtClean="0"/>
            </a:br>
            <a:r>
              <a:rPr lang="en-US" baseline="0" dirty="0" smtClean="0"/>
              <a:t>But from the disassembly, we see that this does not group instructions together very well.</a:t>
            </a:r>
            <a:br>
              <a:rPr lang="en-US" baseline="0" dirty="0" smtClean="0"/>
            </a:br>
            <a:r>
              <a:rPr lang="en-US" baseline="0" dirty="0" smtClean="0"/>
              <a:t>For instructions that have a numeric operand on the right hand side (</a:t>
            </a:r>
            <a:r>
              <a:rPr lang="en-US" baseline="0" dirty="0" err="1" smtClean="0"/>
              <a:t>eg</a:t>
            </a:r>
            <a:r>
              <a:rPr lang="en-US" baseline="0" dirty="0" smtClean="0"/>
              <a:t>: </a:t>
            </a:r>
            <a:r>
              <a:rPr lang="en-US" baseline="0" dirty="0" err="1" smtClean="0"/>
              <a:t>addis</a:t>
            </a:r>
            <a:r>
              <a:rPr lang="en-US" baseline="0" dirty="0" smtClean="0"/>
              <a:t>), this does work very well</a:t>
            </a:r>
            <a:r>
              <a:rPr lang="en-US" baseline="0" dirty="0" smtClean="0"/>
              <a:t>. See the range [0x11223344, </a:t>
            </a:r>
            <a:r>
              <a:rPr lang="mr-IN" baseline="0" dirty="0" smtClean="0"/>
              <a:t>…</a:t>
            </a:r>
            <a:r>
              <a:rPr lang="en-US" baseline="0" dirty="0" smtClean="0"/>
              <a:t>]</a:t>
            </a:r>
            <a:br>
              <a:rPr lang="en-US" baseline="0" dirty="0" smtClean="0"/>
            </a:br>
            <a:r>
              <a:rPr lang="en-US" baseline="0" dirty="0" smtClean="0"/>
              <a:t/>
            </a:r>
            <a:br>
              <a:rPr lang="en-US" baseline="0" dirty="0" smtClean="0"/>
            </a:br>
            <a:r>
              <a:rPr lang="en-US" baseline="0" dirty="0" smtClean="0"/>
              <a:t>As a 2d number line?</a:t>
            </a:r>
            <a:br>
              <a:rPr lang="en-US" baseline="0" dirty="0" smtClean="0"/>
            </a:br>
            <a:r>
              <a:rPr lang="en-US" baseline="0" dirty="0" smtClean="0"/>
              <a:t>As a 2d number line with Hilbert space-filling curve.</a:t>
            </a:r>
            <a:br>
              <a:rPr lang="en-US" baseline="0" dirty="0" smtClean="0"/>
            </a:br>
            <a:r>
              <a:rPr lang="en-US" baseline="0" dirty="0" smtClean="0"/>
              <a:t>With gray code</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13</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these instructions come from btw? We’re using capstone.</a:t>
            </a:r>
            <a:br>
              <a:rPr lang="en-US" dirty="0" smtClean="0"/>
            </a:br>
            <a:r>
              <a:rPr lang="en-US" dirty="0" smtClean="0"/>
              <a:t/>
            </a:r>
            <a:br>
              <a:rPr lang="en-US" dirty="0" smtClean="0"/>
            </a:br>
            <a:r>
              <a:rPr lang="en-US" dirty="0" smtClean="0"/>
              <a:t>Why</a:t>
            </a:r>
            <a:r>
              <a:rPr lang="en-US" baseline="0" dirty="0" smtClean="0"/>
              <a:t> </a:t>
            </a:r>
            <a:r>
              <a:rPr lang="en-US" baseline="0" dirty="0" smtClean="0"/>
              <a:t>capstone?</a:t>
            </a:r>
            <a:br>
              <a:rPr lang="en-US" baseline="0" dirty="0" smtClean="0"/>
            </a:br>
            <a:r>
              <a:rPr lang="en-US" baseline="0" dirty="0" smtClean="0"/>
              <a:t>Free, under BSD License</a:t>
            </a:r>
            <a:br>
              <a:rPr lang="en-US" baseline="0" dirty="0" smtClean="0"/>
            </a:br>
            <a:r>
              <a:rPr lang="en-US" baseline="0" dirty="0" smtClean="0"/>
              <a:t>Multiple architectures</a:t>
            </a:r>
            <a:br>
              <a:rPr lang="en-US" baseline="0" dirty="0" smtClean="0"/>
            </a:br>
            <a:r>
              <a:rPr lang="en-US" baseline="0" dirty="0" smtClean="0"/>
              <a:t>Easy to install (brew, pip, apt-get)</a:t>
            </a:r>
            <a:br>
              <a:rPr lang="en-US" baseline="0" dirty="0" smtClean="0"/>
            </a:br>
            <a:r>
              <a:rPr lang="en-US" baseline="0" dirty="0" smtClean="0"/>
              <a:t>Easy to use!</a:t>
            </a:r>
            <a:br>
              <a:rPr lang="en-US" baseline="0" dirty="0" smtClean="0"/>
            </a:br>
            <a:r>
              <a:rPr lang="en-US" baseline="0" dirty="0" smtClean="0"/>
              <a:t>But no, not perfect!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14</a:t>
            </a:fld>
            <a:endParaRPr lang="en-US"/>
          </a:p>
        </p:txBody>
      </p:sp>
    </p:spTree>
    <p:extLst>
      <p:ext uri="{BB962C8B-B14F-4D97-AF65-F5344CB8AC3E}">
        <p14:creationId xmlns:p14="http://schemas.microsoft.com/office/powerpoint/2010/main" val="58558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Pros and Cons</a:t>
            </a:r>
            <a:endParaRPr lang="en-US" dirty="0" smtClean="0"/>
          </a:p>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15</a:t>
            </a:fld>
            <a:endParaRPr lang="en-US"/>
          </a:p>
        </p:txBody>
      </p:sp>
    </p:spTree>
    <p:extLst>
      <p:ext uri="{BB962C8B-B14F-4D97-AF65-F5344CB8AC3E}">
        <p14:creationId xmlns:p14="http://schemas.microsoft.com/office/powerpoint/2010/main" val="73778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or bad, depending on how you look at it. Nearly 300 bugs, but over 300 bugs closed. Actively used and report it. I think this bug state is positive.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16</a:t>
            </a:fld>
            <a:endParaRPr lang="en-US"/>
          </a:p>
        </p:txBody>
      </p:sp>
    </p:spTree>
    <p:extLst>
      <p:ext uri="{BB962C8B-B14F-4D97-AF65-F5344CB8AC3E}">
        <p14:creationId xmlns:p14="http://schemas.microsoft.com/office/powerpoint/2010/main" val="585586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speed tests.</a:t>
            </a:r>
            <a:br>
              <a:rPr lang="en-US" dirty="0" smtClean="0"/>
            </a:br>
            <a:r>
              <a:rPr lang="en-US" dirty="0" smtClean="0"/>
              <a:t>Note that </a:t>
            </a:r>
            <a:r>
              <a:rPr lang="en-US" dirty="0" err="1" smtClean="0"/>
              <a:t>cs_disasm</a:t>
            </a:r>
            <a:r>
              <a:rPr lang="en-US" dirty="0" smtClean="0"/>
              <a:t>() allocates memory.</a:t>
            </a:r>
          </a:p>
          <a:p>
            <a:r>
              <a:rPr lang="en-US" dirty="0" smtClean="0"/>
              <a:t>While we’ve</a:t>
            </a:r>
            <a:r>
              <a:rPr lang="en-US" baseline="0" dirty="0" smtClean="0"/>
              <a:t> decided on capstone, this </a:t>
            </a:r>
            <a:r>
              <a:rPr lang="en-US" baseline="0" dirty="0" err="1" smtClean="0"/>
              <a:t>methd</a:t>
            </a:r>
            <a:r>
              <a:rPr lang="en-US" baseline="0" dirty="0" smtClean="0"/>
              <a:t> is generalized and ANY disassembler would work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17</a:t>
            </a:fld>
            <a:endParaRPr lang="en-US"/>
          </a:p>
        </p:txBody>
      </p:sp>
    </p:spTree>
    <p:extLst>
      <p:ext uri="{BB962C8B-B14F-4D97-AF65-F5344CB8AC3E}">
        <p14:creationId xmlns:p14="http://schemas.microsoft.com/office/powerpoint/2010/main" val="58558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a:t>
            </a:r>
            <a:r>
              <a:rPr lang="en-US" baseline="0" dirty="0" smtClean="0"/>
              <a:t>note that benchmarking is a bit tough, at least for me. There are various timing methods, some use wall-block time, some </a:t>
            </a:r>
            <a:r>
              <a:rPr lang="en-US" baseline="0" dirty="0" err="1" smtClean="0"/>
              <a:t>cpu</a:t>
            </a:r>
            <a:r>
              <a:rPr lang="en-US" baseline="0" dirty="0" smtClean="0"/>
              <a:t>-time, so take these with a bit of skepticism.</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18</a:t>
            </a:fld>
            <a:endParaRPr lang="en-US"/>
          </a:p>
        </p:txBody>
      </p:sp>
    </p:spTree>
    <p:extLst>
      <p:ext uri="{BB962C8B-B14F-4D97-AF65-F5344CB8AC3E}">
        <p14:creationId xmlns:p14="http://schemas.microsoft.com/office/powerpoint/2010/main" val="58558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Exploring</a:t>
            </a:r>
            <a:r>
              <a:rPr lang="en-US" baseline="0" dirty="0" smtClean="0"/>
              <a:t> the number line is pretty straight forward, we just loop from all values 0 to 4.3 billion.</a:t>
            </a:r>
            <a:br>
              <a:rPr lang="en-US" baseline="0" dirty="0" smtClean="0"/>
            </a:br>
            <a:r>
              <a:rPr lang="en-US" baseline="0" dirty="0" smtClean="0"/>
              <a:t>Along the way, we want to collect information: what is the first encoding for each </a:t>
            </a:r>
            <a:r>
              <a:rPr lang="en-US" baseline="0" dirty="0" err="1" smtClean="0"/>
              <a:t>opcode</a:t>
            </a:r>
            <a:r>
              <a:rPr lang="en-US" baseline="0" dirty="0" smtClean="0"/>
              <a:t>, something we’ll refer to as an example or a seed or starting values.</a:t>
            </a:r>
            <a:br>
              <a:rPr lang="en-US" baseline="0" dirty="0" smtClean="0"/>
            </a:br>
            <a:r>
              <a:rPr lang="en-US" baseline="0" dirty="0" smtClean="0"/>
              <a:t>Also we want to collect the amount of each </a:t>
            </a:r>
            <a:r>
              <a:rPr lang="en-US" baseline="0" dirty="0" err="1" smtClean="0"/>
              <a:t>opcode</a:t>
            </a:r>
            <a:r>
              <a:rPr lang="en-US" baseline="0" dirty="0" smtClean="0"/>
              <a:t> we encounter, that will give us an idea of how big the problem is that lies ahead.</a:t>
            </a:r>
            <a:br>
              <a:rPr lang="en-US" baseline="0" dirty="0" smtClean="0"/>
            </a:br>
            <a:r>
              <a:rPr lang="en-US" baseline="0" dirty="0" smtClean="0"/>
              <a:t>Show “: 1$” instructions. Show “: \d\d\d\d\d\d$” instructions.</a:t>
            </a:r>
            <a:br>
              <a:rPr lang="en-US" baseline="0" dirty="0" smtClean="0"/>
            </a:br>
            <a:r>
              <a:rPr lang="en-US" baseline="0" dirty="0" smtClean="0"/>
              <a:t>Show if you include the punctuation or not.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19</a:t>
            </a:fld>
            <a:endParaRPr lang="en-US"/>
          </a:p>
        </p:txBody>
      </p:sp>
    </p:spTree>
    <p:extLst>
      <p:ext uri="{BB962C8B-B14F-4D97-AF65-F5344CB8AC3E}">
        <p14:creationId xmlns:p14="http://schemas.microsoft.com/office/powerpoint/2010/main" val="297442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a:t>
            </a:r>
            <a:r>
              <a:rPr lang="en-US" dirty="0" smtClean="0"/>
              <a:t>shortcomings </a:t>
            </a:r>
            <a:r>
              <a:rPr lang="en-US" baseline="0" dirty="0" smtClean="0"/>
              <a:t>was</a:t>
            </a:r>
            <a:r>
              <a:rPr lang="en-US" baseline="0" dirty="0" smtClean="0"/>
              <a:t>, and admittedly still is, lack of round-tripping.</a:t>
            </a:r>
            <a:br>
              <a:rPr lang="en-US" baseline="0" dirty="0" smtClean="0"/>
            </a:br>
            <a:r>
              <a:rPr lang="en-US" baseline="0" dirty="0" smtClean="0"/>
              <a:t>It’s difficult when there are different authors for the assembler and disassembler.</a:t>
            </a:r>
            <a:br>
              <a:rPr lang="en-US" baseline="0" dirty="0" smtClean="0"/>
            </a:br>
            <a:r>
              <a:rPr lang="en-US" baseline="0" dirty="0" smtClean="0"/>
              <a:t>With LLVM we were asking users to type into the assembler dialogues something different than they saw in the disassembly view, not a good user experience!</a:t>
            </a:r>
            <a:br>
              <a:rPr lang="en-US" baseline="0" dirty="0" smtClean="0"/>
            </a:br>
            <a:r>
              <a:rPr lang="en-US" baseline="0" dirty="0" smtClean="0"/>
              <a:t>Do we adjust the assembler to match the disassembler? Or the other way around? Do we put in some type of translation layer?</a:t>
            </a:r>
            <a:br>
              <a:rPr lang="en-US" baseline="0" dirty="0" smtClean="0"/>
            </a:br>
            <a:r>
              <a:rPr lang="en-US" baseline="0" dirty="0" smtClean="0"/>
              <a:t>Mention the “e-enter test”.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a:t>
            </a:fld>
            <a:endParaRPr lang="en-US"/>
          </a:p>
        </p:txBody>
      </p:sp>
    </p:spTree>
    <p:extLst>
      <p:ext uri="{BB962C8B-B14F-4D97-AF65-F5344CB8AC3E}">
        <p14:creationId xmlns:p14="http://schemas.microsoft.com/office/powerpoint/2010/main" val="996242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a:t>
            </a:r>
            <a:r>
              <a:rPr lang="en-US" baseline="0" dirty="0" smtClean="0"/>
              <a:t> lookup from </a:t>
            </a:r>
            <a:r>
              <a:rPr lang="en-US" baseline="0" dirty="0" err="1" smtClean="0"/>
              <a:t>opcode</a:t>
            </a:r>
            <a:r>
              <a:rPr lang="en-US" baseline="0" dirty="0" smtClean="0"/>
              <a:t> to seed value solves the “isolated </a:t>
            </a:r>
            <a:r>
              <a:rPr lang="en-US" baseline="0" dirty="0" err="1" smtClean="0"/>
              <a:t>opcode</a:t>
            </a:r>
            <a:r>
              <a:rPr lang="en-US" baseline="0" dirty="0" smtClean="0"/>
              <a:t> problem”. But we can improve</a:t>
            </a:r>
            <a:r>
              <a:rPr lang="mr-IN" baseline="0" dirty="0" smtClean="0"/>
              <a:t>…</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20</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a:t>
            </a:r>
            <a:r>
              <a:rPr lang="en-US" dirty="0" err="1" smtClean="0"/>
              <a:t>treemap</a:t>
            </a:r>
            <a:r>
              <a:rPr lang="en-US" dirty="0" smtClean="0"/>
              <a:t> appears to show proximity, but it’s not real. The only input it has is the size of each </a:t>
            </a:r>
            <a:r>
              <a:rPr lang="en-US" dirty="0" err="1" smtClean="0"/>
              <a:t>opcode</a:t>
            </a:r>
            <a:r>
              <a:rPr lang="en-US" dirty="0" smtClean="0"/>
              <a:t> (the number</a:t>
            </a:r>
            <a:r>
              <a:rPr lang="en-US" baseline="0" dirty="0" smtClean="0"/>
              <a:t> of encodings).</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21</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architecture had 1-bit instruction encoding, there would be two instructions.</a:t>
            </a:r>
            <a:br>
              <a:rPr lang="en-US" dirty="0" smtClean="0"/>
            </a:br>
            <a:r>
              <a:rPr lang="en-US" dirty="0" smtClean="0"/>
              <a:t>If 2-bit encoding, 4 instructions, and so on</a:t>
            </a:r>
            <a:r>
              <a:rPr lang="mr-IN" dirty="0" smtClean="0"/>
              <a:t>…</a:t>
            </a:r>
            <a:r>
              <a:rPr lang="en-US" dirty="0" smtClean="0"/>
              <a:t/>
            </a:r>
            <a:br>
              <a:rPr lang="en-US" dirty="0" smtClean="0"/>
            </a:br>
            <a:r>
              <a:rPr lang="en-US" dirty="0" smtClean="0"/>
              <a:t>For</a:t>
            </a:r>
            <a:r>
              <a:rPr lang="en-US" baseline="0" dirty="0" smtClean="0"/>
              <a:t> PPC and MIPS, we have 32-bit encoding, so 4.3 billion instructions.</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22</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could send the hypercube</a:t>
            </a:r>
            <a:r>
              <a:rPr lang="en-US" baseline="0" dirty="0" smtClean="0"/>
              <a:t> off to a hydraulic press and squish it down into something flat, I think we’d get something like this.</a:t>
            </a:r>
            <a:br>
              <a:rPr lang="en-US" baseline="0" dirty="0" smtClean="0"/>
            </a:br>
            <a:r>
              <a:rPr lang="en-US" baseline="0" dirty="0" smtClean="0"/>
              <a:t>Remember, nodes are just instruction encodings, and edges exist between nodes if the two encodings differ by at most a bit, or have hamming distance 1.</a:t>
            </a:r>
            <a:r>
              <a:rPr lang="en-US" dirty="0" smtClean="0"/>
              <a:t/>
            </a:r>
            <a:br>
              <a:rPr lang="en-US" dirty="0" smtClean="0"/>
            </a:br>
            <a:r>
              <a:rPr lang="en-US" dirty="0" smtClean="0"/>
              <a:t>Weird little rules pop up, like no triangles allowed.</a:t>
            </a:r>
            <a:br>
              <a:rPr lang="en-US" dirty="0" smtClean="0"/>
            </a:br>
            <a:r>
              <a:rPr lang="en-US" dirty="0" smtClean="0"/>
              <a:t>We know there are 2^32 nodes, but I’m not sure how many edges.</a:t>
            </a:r>
            <a:br>
              <a:rPr lang="en-US" dirty="0" smtClean="0"/>
            </a:br>
            <a:r>
              <a:rPr lang="en-US" dirty="0" smtClean="0"/>
              <a:t>We know that the longest distance between any two nodes is just 32, thank of 000..0 and 111..1</a:t>
            </a:r>
            <a:br>
              <a:rPr lang="en-US" dirty="0" smtClean="0"/>
            </a:br>
            <a:r>
              <a:rPr lang="en-US" dirty="0" smtClean="0"/>
              <a:t/>
            </a:r>
            <a:br>
              <a:rPr lang="en-US" dirty="0" smtClean="0"/>
            </a:br>
            <a:r>
              <a:rPr lang="en-US" dirty="0" smtClean="0"/>
              <a:t>OMG now</a:t>
            </a:r>
            <a:r>
              <a:rPr lang="en-US" baseline="0" dirty="0" smtClean="0"/>
              <a:t> there’s modern art on the screen.</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23</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Substituting actual instructions might make things more </a:t>
            </a:r>
            <a:r>
              <a:rPr lang="en-US" dirty="0" err="1" smtClean="0"/>
              <a:t>concret</a:t>
            </a:r>
            <a:r>
              <a:rPr lang="en-US" dirty="0" smtClean="0"/>
              <a:t>. In the middle here we have the “</a:t>
            </a:r>
            <a:r>
              <a:rPr lang="en-US" dirty="0" err="1" smtClean="0"/>
              <a:t>subfic</a:t>
            </a:r>
            <a:r>
              <a:rPr lang="en-US" dirty="0" smtClean="0"/>
              <a:t>” instruction, and the</a:t>
            </a:r>
            <a:r>
              <a:rPr lang="en-US" baseline="0" dirty="0" smtClean="0"/>
              <a:t> edges accurately depict 1-bit changes. We travel to various </a:t>
            </a:r>
            <a:r>
              <a:rPr lang="en-US" baseline="0" dirty="0" err="1" smtClean="0"/>
              <a:t>subficts</a:t>
            </a:r>
            <a:r>
              <a:rPr lang="en-US" baseline="0" dirty="0" smtClean="0"/>
              <a:t> with differing </a:t>
            </a:r>
            <a:r>
              <a:rPr lang="en-US" baseline="0" dirty="0" err="1" smtClean="0"/>
              <a:t>immediates</a:t>
            </a:r>
            <a:r>
              <a:rPr lang="en-US" baseline="0" dirty="0" smtClean="0"/>
              <a:t> encoded on the least significant side of the instruction.</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24</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ask now that you allow me to draw the graph with the nodes packed in a dense</a:t>
            </a:r>
            <a:r>
              <a:rPr lang="en-US" baseline="0" dirty="0" smtClean="0"/>
              <a:t> grid like array and omit the edges. While we can keep the “real” graph with 32 edges per node in the back of our mind, let’s use this as a model, and assume every orthogonally adjacent neighbor shared an edge, that is, their encoding is 1-bit apart.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25</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region off certain nodes that share the same </a:t>
            </a:r>
            <a:r>
              <a:rPr lang="en-US" dirty="0" err="1" smtClean="0"/>
              <a:t>opcode</a:t>
            </a:r>
            <a:r>
              <a:rPr lang="en-US" dirty="0" smtClean="0"/>
              <a:t>.</a:t>
            </a:r>
            <a:br>
              <a:rPr lang="en-US" dirty="0" smtClean="0"/>
            </a:br>
            <a:r>
              <a:rPr lang="en-US" dirty="0" smtClean="0"/>
              <a:t>Notice that in the middle of the region, there’s a hole. This</a:t>
            </a:r>
            <a:r>
              <a:rPr lang="en-US" baseline="0" dirty="0" smtClean="0"/>
              <a:t> represents many encodings that will allow something like “general purpose register, except for SP”, or “all values here, except for 0”.</a:t>
            </a:r>
            <a:br>
              <a:rPr lang="en-US" baseline="0" dirty="0" smtClean="0"/>
            </a:br>
            <a:r>
              <a:rPr lang="en-US" baseline="0" dirty="0" smtClean="0"/>
              <a:t>Notice that NOP island has population 1.</a:t>
            </a:r>
          </a:p>
          <a:p>
            <a:r>
              <a:rPr lang="en-US" baseline="0" dirty="0" smtClean="0"/>
              <a:t>This picture is NOT meant to imply that all </a:t>
            </a:r>
            <a:r>
              <a:rPr lang="en-US" baseline="0" dirty="0" err="1" smtClean="0"/>
              <a:t>opcodes</a:t>
            </a:r>
            <a:r>
              <a:rPr lang="en-US" baseline="0" dirty="0" smtClean="0"/>
              <a:t> have some hamming-distance-1 path from one another. There could be another </a:t>
            </a:r>
            <a:r>
              <a:rPr lang="en-US" baseline="0" dirty="0" err="1" smtClean="0"/>
              <a:t>subfic</a:t>
            </a:r>
            <a:r>
              <a:rPr lang="en-US" baseline="0" dirty="0" smtClean="0"/>
              <a:t> region outside of view, for instance.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26</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instructions that have a numeric operand on the least significant side of the instruction, this is a bit of an </a:t>
            </a:r>
            <a:r>
              <a:rPr lang="en-US" dirty="0" err="1" smtClean="0"/>
              <a:t>overexxageration</a:t>
            </a:r>
            <a:r>
              <a:rPr lang="en-US" dirty="0" smtClean="0"/>
              <a:t>.</a:t>
            </a:r>
            <a:br>
              <a:rPr lang="en-US" dirty="0" smtClean="0"/>
            </a:br>
            <a:r>
              <a:rPr lang="en-US" dirty="0" smtClean="0"/>
              <a:t>As we saw earlier when</a:t>
            </a:r>
            <a:r>
              <a:rPr lang="en-US" baseline="0" dirty="0" smtClean="0"/>
              <a:t> iterating over the number line, the “human way” can sometimes yield connected sets of instructions, but sometimes not.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27</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could send the hypercube</a:t>
            </a:r>
            <a:r>
              <a:rPr lang="en-US" baseline="0" dirty="0" smtClean="0"/>
              <a:t> off to a hydraulic press and squish it down into something flat, I think we’d get something like this.</a:t>
            </a:r>
            <a:br>
              <a:rPr lang="en-US" baseline="0" dirty="0" smtClean="0"/>
            </a:br>
            <a:r>
              <a:rPr lang="en-US" baseline="0" dirty="0" smtClean="0"/>
              <a:t>Remember, nodes are just instruction encodings, and edges exist between nodes if the two encodings differ by at most a bit, or have hamming distance 1.</a:t>
            </a:r>
            <a:r>
              <a:rPr lang="en-US" dirty="0" smtClean="0"/>
              <a:t/>
            </a:r>
            <a:br>
              <a:rPr lang="en-US" dirty="0" smtClean="0"/>
            </a:br>
            <a:r>
              <a:rPr lang="en-US" dirty="0" smtClean="0"/>
              <a:t>Weird little rules pop up, like no triangles allowed.</a:t>
            </a:r>
            <a:br>
              <a:rPr lang="en-US" dirty="0" smtClean="0"/>
            </a:br>
            <a:r>
              <a:rPr lang="en-US" dirty="0" smtClean="0"/>
              <a:t>We know there are 2^32 nodes, but I’m not sure how many edges</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28</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larger picture with a</a:t>
            </a:r>
            <a:r>
              <a:rPr lang="en-US" baseline="0" dirty="0" smtClean="0"/>
              <a:t> desired path of travel. We want it so that when</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29</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 directive</a:t>
            </a:r>
            <a:r>
              <a:rPr lang="en-US" baseline="0" dirty="0" smtClean="0"/>
              <a:t> </a:t>
            </a:r>
            <a:r>
              <a:rPr lang="en-US" baseline="0" dirty="0" smtClean="0"/>
              <a:t>is short for ORIGIN, it tells the assembler the location is of code we’re about to write, which is important because some instructions are location </a:t>
            </a:r>
            <a:r>
              <a:rPr lang="en-US" baseline="0" dirty="0" smtClean="0"/>
              <a:t>sensitive.</a:t>
            </a:r>
            <a:r>
              <a:rPr lang="en-US" baseline="0" dirty="0" smtClean="0"/>
              <a:t/>
            </a:r>
            <a:br>
              <a:rPr lang="en-US" baseline="0" dirty="0" smtClean="0"/>
            </a:br>
            <a:r>
              <a:rPr lang="en-US" baseline="0" dirty="0" smtClean="0"/>
              <a:t>For example if the user is at address 0 and assembles a “jump 50”, then a positive displacement is encoded.</a:t>
            </a:r>
            <a:br>
              <a:rPr lang="en-US" baseline="0" dirty="0" smtClean="0"/>
            </a:br>
            <a:r>
              <a:rPr lang="en-US" baseline="0" dirty="0" smtClean="0"/>
              <a:t>But if he’s at address 100, a negative displacement is entered.</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a:t>
            </a:fld>
            <a:endParaRPr lang="en-US"/>
          </a:p>
        </p:txBody>
      </p:sp>
    </p:spTree>
    <p:extLst>
      <p:ext uri="{BB962C8B-B14F-4D97-AF65-F5344CB8AC3E}">
        <p14:creationId xmlns:p14="http://schemas.microsoft.com/office/powerpoint/2010/main" val="996242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a picture to go with OBD’s initial guess.</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30</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instruction,</a:t>
            </a:r>
            <a:r>
              <a:rPr lang="en-US" baseline="0" dirty="0" smtClean="0"/>
              <a:t> two islands, separated by a bit distance greater than 1.</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31</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islands for ONE </a:t>
            </a:r>
            <a:r>
              <a:rPr lang="en-US" dirty="0" err="1" smtClean="0"/>
              <a:t>opcode</a:t>
            </a:r>
            <a:r>
              <a:rPr lang="en-US" dirty="0" smtClean="0"/>
              <a:t> is bad. Multiple islands for multiple </a:t>
            </a:r>
            <a:r>
              <a:rPr lang="en-US" dirty="0" err="1" smtClean="0"/>
              <a:t>opcodes</a:t>
            </a:r>
            <a:r>
              <a:rPr lang="en-US" dirty="0" smtClean="0"/>
              <a:t> is good.</a:t>
            </a:r>
            <a:br>
              <a:rPr lang="en-US" dirty="0" smtClean="0"/>
            </a:br>
            <a:r>
              <a:rPr lang="en-US" dirty="0" smtClean="0"/>
              <a:t>We purposely increase the number of islands by splitting </a:t>
            </a:r>
            <a:r>
              <a:rPr lang="en-US" dirty="0" err="1" smtClean="0"/>
              <a:t>opcodes</a:t>
            </a:r>
            <a:r>
              <a:rPr lang="en-US" dirty="0" smtClean="0"/>
              <a:t> based on the</a:t>
            </a:r>
            <a:r>
              <a:rPr lang="en-US" baseline="0" dirty="0" smtClean="0"/>
              <a:t> syntax.</a:t>
            </a:r>
            <a:br>
              <a:rPr lang="en-US" baseline="0" dirty="0" smtClean="0"/>
            </a:br>
            <a:r>
              <a:rPr lang="en-US" baseline="0" dirty="0" smtClean="0"/>
              <a:t>Here, </a:t>
            </a:r>
            <a:r>
              <a:rPr lang="en-US" baseline="0" dirty="0" err="1" smtClean="0"/>
              <a:t>stmw</a:t>
            </a:r>
            <a:r>
              <a:rPr lang="en-US" baseline="0" dirty="0" smtClean="0"/>
              <a:t> is </a:t>
            </a:r>
            <a:r>
              <a:rPr lang="en-US" baseline="0" dirty="0" err="1" smtClean="0"/>
              <a:t>dintinguished</a:t>
            </a:r>
            <a:r>
              <a:rPr lang="en-US" baseline="0" dirty="0" smtClean="0"/>
              <a:t> based on whether it takes GPR, NUM, (NUM) or GPR, NUM, (GPR).</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32</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simple string tokenization to categories the </a:t>
            </a:r>
            <a:r>
              <a:rPr lang="en-US" dirty="0" err="1" smtClean="0"/>
              <a:t>opcodes</a:t>
            </a:r>
            <a:r>
              <a:rPr lang="en-US" dirty="0" smtClean="0"/>
              <a:t> into their syntaxes.</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33</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34</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intimate knowledge of the instruction sets required to know what tokens were coming?</a:t>
            </a:r>
            <a:br>
              <a:rPr lang="en-US" dirty="0" smtClean="0"/>
            </a:br>
            <a:r>
              <a:rPr lang="en-US" dirty="0" smtClean="0"/>
              <a:t>Nope,</a:t>
            </a:r>
            <a:r>
              <a:rPr lang="en-US" baseline="0" dirty="0" smtClean="0"/>
              <a:t> I just started by picking off the first word and calling that the </a:t>
            </a:r>
            <a:r>
              <a:rPr lang="en-US" baseline="0" dirty="0" err="1" smtClean="0"/>
              <a:t>opcode</a:t>
            </a:r>
            <a:r>
              <a:rPr lang="en-US" baseline="0" dirty="0" smtClean="0"/>
              <a:t>, eating whitespace, and seeing what happens</a:t>
            </a:r>
            <a:r>
              <a:rPr lang="en-US" baseline="0" dirty="0" smtClean="0"/>
              <a:t>.</a:t>
            </a:r>
            <a:br>
              <a:rPr lang="en-US" baseline="0" dirty="0" smtClean="0"/>
            </a:br>
            <a:r>
              <a:rPr lang="en-US" baseline="0" dirty="0" smtClean="0"/>
              <a:t>When something wasn’t recognized, I’d look for patterns. For example, if I saw “F0” and “F9” and “F2” I’d just make something up like “FREG” and match on “F\d+”.</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35</a:t>
            </a:fld>
            <a:endParaRPr lang="en-US"/>
          </a:p>
        </p:txBody>
      </p:sp>
    </p:spTree>
    <p:extLst>
      <p:ext uri="{BB962C8B-B14F-4D97-AF65-F5344CB8AC3E}">
        <p14:creationId xmlns:p14="http://schemas.microsoft.com/office/powerpoint/2010/main" val="3479830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Looping thru the entire instruction set and tokenizing all strings is a possibility, but takes over 24 hours on my computer</a:t>
            </a:r>
            <a:r>
              <a:rPr lang="en-US" dirty="0" smtClean="0"/>
              <a:t>.</a:t>
            </a:r>
            <a:br>
              <a:rPr lang="en-US" dirty="0" smtClean="0"/>
            </a:br>
            <a:r>
              <a:rPr lang="en-US" dirty="0" smtClean="0"/>
              <a:t>So instead, we fuzz all the </a:t>
            </a:r>
            <a:r>
              <a:rPr lang="en-US" dirty="0" err="1" smtClean="0"/>
              <a:t>opcode</a:t>
            </a:r>
            <a:r>
              <a:rPr lang="en-US" dirty="0" smtClean="0"/>
              <a:t> seeds we have.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36</a:t>
            </a:fld>
            <a:endParaRPr lang="en-US"/>
          </a:p>
        </p:txBody>
      </p:sp>
    </p:spTree>
    <p:extLst>
      <p:ext uri="{BB962C8B-B14F-4D97-AF65-F5344CB8AC3E}">
        <p14:creationId xmlns:p14="http://schemas.microsoft.com/office/powerpoint/2010/main" val="432977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fuzzing operation in picture form.</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37</a:t>
            </a:fld>
            <a:endParaRPr lang="en-US"/>
          </a:p>
        </p:txBody>
      </p:sp>
    </p:spTree>
    <p:extLst>
      <p:ext uri="{BB962C8B-B14F-4D97-AF65-F5344CB8AC3E}">
        <p14:creationId xmlns:p14="http://schemas.microsoft.com/office/powerpoint/2010/main" val="432977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a:t>
            </a:r>
            <a:r>
              <a:rPr lang="en-US" baseline="0" dirty="0" smtClean="0"/>
              <a:t> conceptualization of what a 4-bit change looks like on our graph.</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38</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OBD’s initial guess is improved to go to more targeted regions.</a:t>
            </a:r>
            <a:br>
              <a:rPr lang="en-US" dirty="0" smtClean="0"/>
            </a:br>
            <a:r>
              <a:rPr lang="en-US" dirty="0" smtClean="0"/>
              <a:t>Before,</a:t>
            </a:r>
            <a:r>
              <a:rPr lang="en-US" baseline="0" dirty="0" smtClean="0"/>
              <a:t> there was a region or island per </a:t>
            </a:r>
            <a:r>
              <a:rPr lang="en-US" baseline="0" dirty="0" err="1" smtClean="0"/>
              <a:t>opcode</a:t>
            </a:r>
            <a:r>
              <a:rPr lang="en-US" baseline="0" dirty="0" smtClean="0"/>
              <a:t>.</a:t>
            </a:r>
            <a:br>
              <a:rPr lang="en-US" baseline="0" dirty="0" smtClean="0"/>
            </a:br>
            <a:r>
              <a:rPr lang="en-US" baseline="0" dirty="0" smtClean="0"/>
              <a:t>Now, there’s a region or island per syntax.</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39</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Minor tasks: parse directives, </a:t>
            </a:r>
            <a:r>
              <a:rPr lang="en-US" baseline="0" dirty="0" err="1" smtClean="0"/>
              <a:t>db</a:t>
            </a:r>
            <a:r>
              <a:rPr lang="en-US" baseline="0" dirty="0" smtClean="0"/>
              <a:t> statements, keep track of labels, generate object </a:t>
            </a:r>
            <a:r>
              <a:rPr lang="en-US" baseline="0" dirty="0" smtClean="0"/>
              <a:t>files</a:t>
            </a:r>
            <a:endParaRPr lang="en-US" baseline="0" dirty="0" smtClean="0"/>
          </a:p>
          <a:p>
            <a:pPr marL="171450" indent="-171450">
              <a:buFontTx/>
              <a:buChar char="-"/>
            </a:pPr>
            <a:r>
              <a:rPr lang="en-US" baseline="0" dirty="0" smtClean="0"/>
              <a:t>Major tasks: encoding </a:t>
            </a:r>
            <a:r>
              <a:rPr lang="en-US" baseline="0" dirty="0" smtClean="0"/>
              <a:t>instructions</a:t>
            </a:r>
            <a:endParaRPr lang="en-US" baseline="0" dirty="0" smtClean="0"/>
          </a:p>
          <a:p>
            <a:pPr marL="171450" indent="-171450">
              <a:buFontTx/>
              <a:buChar char="-"/>
            </a:pPr>
            <a:r>
              <a:rPr lang="en-US" baseline="0" dirty="0" smtClean="0"/>
              <a:t>IF IT WAS YOUR JOB: 2 weeks, 80 hours between your editor and a specification </a:t>
            </a:r>
            <a:r>
              <a:rPr lang="en-US" baseline="0" dirty="0" smtClean="0"/>
              <a:t>PDF </a:t>
            </a:r>
            <a:r>
              <a:rPr lang="mr-IN" baseline="0" dirty="0" smtClean="0"/>
              <a:t>…</a:t>
            </a:r>
            <a:r>
              <a:rPr lang="en-US" baseline="0" dirty="0" smtClean="0"/>
              <a:t> BORING!</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a:t>
            </a:fld>
            <a:endParaRPr lang="en-US"/>
          </a:p>
        </p:txBody>
      </p:sp>
    </p:spTree>
    <p:extLst>
      <p:ext uri="{BB962C8B-B14F-4D97-AF65-F5344CB8AC3E}">
        <p14:creationId xmlns:p14="http://schemas.microsoft.com/office/powerpoint/2010/main" val="3382733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40</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 fitness function.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41</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tell</a:t>
            </a:r>
            <a:r>
              <a:rPr lang="en-US" baseline="0" dirty="0" smtClean="0"/>
              <a:t> how close two </a:t>
            </a:r>
            <a:r>
              <a:rPr lang="en-US" baseline="0" dirty="0" err="1" smtClean="0"/>
              <a:t>disassemblies</a:t>
            </a:r>
            <a:r>
              <a:rPr lang="en-US" baseline="0" dirty="0" smtClean="0"/>
              <a:t> are? What metric do we use?</a:t>
            </a:r>
            <a:r>
              <a:rPr lang="en-US" dirty="0" smtClean="0"/>
              <a:t/>
            </a:r>
            <a:br>
              <a:rPr lang="en-US" dirty="0" smtClean="0"/>
            </a:br>
            <a:r>
              <a:rPr lang="en-US" dirty="0" smtClean="0"/>
              <a:t>String </a:t>
            </a:r>
            <a:r>
              <a:rPr lang="en-US" dirty="0" smtClean="0"/>
              <a:t>similarity? </a:t>
            </a:r>
            <a:r>
              <a:rPr lang="en-US" dirty="0" err="1" smtClean="0"/>
              <a:t>Levenshtein</a:t>
            </a:r>
            <a:r>
              <a:rPr lang="en-US" baseline="0" dirty="0" smtClean="0"/>
              <a:t> distance?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42</a:t>
            </a:fld>
            <a:endParaRPr lang="en-US"/>
          </a:p>
        </p:txBody>
      </p:sp>
    </p:spTree>
    <p:extLst>
      <p:ext uri="{BB962C8B-B14F-4D97-AF65-F5344CB8AC3E}">
        <p14:creationId xmlns:p14="http://schemas.microsoft.com/office/powerpoint/2010/main" val="315468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Lucida Console"/>
                <a:cs typeface="Lucida Console"/>
              </a:rPr>
              <a:t>With tokenization, maybe it is easier?</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43</a:t>
            </a:fld>
            <a:endParaRPr lang="en-US"/>
          </a:p>
        </p:txBody>
      </p:sp>
    </p:spTree>
    <p:extLst>
      <p:ext uri="{BB962C8B-B14F-4D97-AF65-F5344CB8AC3E}">
        <p14:creationId xmlns:p14="http://schemas.microsoft.com/office/powerpoint/2010/main" val="342466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Lucida Console"/>
                <a:cs typeface="Lucida Console"/>
              </a:rPr>
              <a:t>I tried to reflect while thinking about the example.</a:t>
            </a:r>
            <a:br>
              <a:rPr lang="en-US" sz="1200" dirty="0" smtClean="0">
                <a:latin typeface="Lucida Console"/>
                <a:cs typeface="Lucida Console"/>
              </a:rPr>
            </a:br>
            <a:r>
              <a:rPr lang="en-US" sz="1200" dirty="0" smtClean="0">
                <a:latin typeface="Lucida Console"/>
                <a:cs typeface="Lucida Console"/>
              </a:rPr>
              <a:t>I throw away two disassemblers if they don’t share</a:t>
            </a:r>
            <a:r>
              <a:rPr lang="en-US" sz="1200" baseline="0" dirty="0" smtClean="0">
                <a:latin typeface="Lucida Console"/>
                <a:cs typeface="Lucida Console"/>
              </a:rPr>
              <a:t> same </a:t>
            </a:r>
            <a:r>
              <a:rPr lang="en-US" sz="1200" baseline="0" dirty="0" err="1" smtClean="0">
                <a:latin typeface="Lucida Console"/>
                <a:cs typeface="Lucida Console"/>
              </a:rPr>
              <a:t>opcode</a:t>
            </a:r>
            <a:r>
              <a:rPr lang="en-US" sz="1200" baseline="0" dirty="0" smtClean="0">
                <a:latin typeface="Lucida Console"/>
                <a:cs typeface="Lucida Console"/>
              </a:rPr>
              <a:t> (even if they share the same operands).</a:t>
            </a:r>
            <a:br>
              <a:rPr lang="en-US" sz="1200" baseline="0" dirty="0" smtClean="0">
                <a:latin typeface="Lucida Console"/>
                <a:cs typeface="Lucida Console"/>
              </a:rPr>
            </a:br>
            <a:r>
              <a:rPr lang="en-US" sz="1200" baseline="0" dirty="0" smtClean="0">
                <a:latin typeface="Lucida Console"/>
                <a:cs typeface="Lucida Console"/>
              </a:rPr>
              <a:t>Numeric types should use hamming distance, etc.</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44</a:t>
            </a:fld>
            <a:endParaRPr lang="en-US"/>
          </a:p>
        </p:txBody>
      </p:sp>
    </p:spTree>
    <p:extLst>
      <p:ext uri="{BB962C8B-B14F-4D97-AF65-F5344CB8AC3E}">
        <p14:creationId xmlns:p14="http://schemas.microsoft.com/office/powerpoint/2010/main" val="342466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picture</a:t>
            </a:r>
            <a:r>
              <a:rPr lang="en-US" baseline="0" dirty="0" smtClean="0"/>
              <a:t> </a:t>
            </a:r>
            <a:r>
              <a:rPr lang="en-US" baseline="0" dirty="0" err="1" smtClean="0"/>
              <a:t>represenation</a:t>
            </a:r>
            <a:r>
              <a:rPr lang="en-US" baseline="0" dirty="0" smtClean="0"/>
              <a:t> of how two syntaxes are compared after being tokenized.</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45</a:t>
            </a:fld>
            <a:endParaRPr lang="en-US"/>
          </a:p>
        </p:txBody>
      </p:sp>
    </p:spTree>
    <p:extLst>
      <p:ext uri="{BB962C8B-B14F-4D97-AF65-F5344CB8AC3E}">
        <p14:creationId xmlns:p14="http://schemas.microsoft.com/office/powerpoint/2010/main" val="342466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46</a:t>
            </a:fld>
            <a:endParaRPr lang="en-US"/>
          </a:p>
        </p:txBody>
      </p:sp>
    </p:spTree>
    <p:extLst>
      <p:ext uri="{BB962C8B-B14F-4D97-AF65-F5344CB8AC3E}">
        <p14:creationId xmlns:p14="http://schemas.microsoft.com/office/powerpoint/2010/main" val="1635796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47</a:t>
            </a:fld>
            <a:endParaRPr lang="en-US"/>
          </a:p>
        </p:txBody>
      </p:sp>
    </p:spTree>
    <p:extLst>
      <p:ext uri="{BB962C8B-B14F-4D97-AF65-F5344CB8AC3E}">
        <p14:creationId xmlns:p14="http://schemas.microsoft.com/office/powerpoint/2010/main" val="1728014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fuzz. We can keep track of which bits are constant for all encodings that have a certain syntax.</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48</a:t>
            </a:fld>
            <a:endParaRPr lang="en-US"/>
          </a:p>
        </p:txBody>
      </p:sp>
    </p:spTree>
    <p:extLst>
      <p:ext uri="{BB962C8B-B14F-4D97-AF65-F5344CB8AC3E}">
        <p14:creationId xmlns:p14="http://schemas.microsoft.com/office/powerpoint/2010/main" val="3227497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seed or an example for every format.</a:t>
            </a:r>
          </a:p>
          <a:p>
            <a:r>
              <a:rPr lang="en-US" dirty="0" smtClean="0"/>
              <a:t>We feed that</a:t>
            </a:r>
            <a:r>
              <a:rPr lang="en-US" baseline="0" dirty="0" smtClean="0"/>
              <a:t> seed into the </a:t>
            </a:r>
            <a:r>
              <a:rPr lang="en-US" baseline="0" dirty="0" err="1" smtClean="0"/>
              <a:t>fuzzer</a:t>
            </a:r>
            <a:r>
              <a:rPr lang="en-US" baseline="0" dirty="0" smtClean="0"/>
              <a:t>, which does the 4-bit wide changes.</a:t>
            </a:r>
            <a:br>
              <a:rPr lang="en-US" baseline="0" dirty="0" smtClean="0"/>
            </a:br>
            <a:r>
              <a:rPr lang="en-US" baseline="0" dirty="0" smtClean="0"/>
              <a:t>All those outputs go to the </a:t>
            </a:r>
            <a:r>
              <a:rPr lang="en-US" baseline="0" dirty="0" err="1" smtClean="0"/>
              <a:t>tokenizer</a:t>
            </a:r>
            <a:r>
              <a:rPr lang="en-US" baseline="0" dirty="0" smtClean="0"/>
              <a:t>, which sees if it has the same syntax.</a:t>
            </a:r>
            <a:br>
              <a:rPr lang="en-US" baseline="0" dirty="0" smtClean="0"/>
            </a:br>
            <a:r>
              <a:rPr lang="en-US" baseline="0" dirty="0" smtClean="0"/>
              <a:t>If not, the results are tossed, but if yes, we track all the bits</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49</a:t>
            </a:fld>
            <a:endParaRPr lang="en-US"/>
          </a:p>
        </p:txBody>
      </p:sp>
    </p:spTree>
    <p:extLst>
      <p:ext uri="{BB962C8B-B14F-4D97-AF65-F5344CB8AC3E}">
        <p14:creationId xmlns:p14="http://schemas.microsoft.com/office/powerpoint/2010/main" val="43297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writing an</a:t>
            </a:r>
            <a:r>
              <a:rPr lang="en-US" baseline="0" dirty="0" smtClean="0"/>
              <a:t> assembler in this way, I claim, could in worst case be more interesting, and in best case actually faster. WOOHOO!</a:t>
            </a:r>
            <a:br>
              <a:rPr lang="en-US" baseline="0" dirty="0" smtClean="0"/>
            </a:br>
            <a:r>
              <a:rPr lang="en-US" baseline="0" dirty="0" smtClean="0"/>
              <a:t>Does your brain work at 40% efficiency when it’s a task you’re DREADING? Mine does :P</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a:t>
            </a:fld>
            <a:endParaRPr lang="en-US"/>
          </a:p>
        </p:txBody>
      </p:sp>
    </p:spTree>
    <p:extLst>
      <p:ext uri="{BB962C8B-B14F-4D97-AF65-F5344CB8AC3E}">
        <p14:creationId xmlns:p14="http://schemas.microsoft.com/office/powerpoint/2010/main" val="33827332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dense slide, but check it out.</a:t>
            </a:r>
            <a:br>
              <a:rPr lang="en-US" dirty="0" smtClean="0"/>
            </a:br>
            <a:r>
              <a:rPr lang="en-US" dirty="0" smtClean="0"/>
              <a:t>Column-wise,</a:t>
            </a:r>
            <a:r>
              <a:rPr lang="en-US" baseline="0" dirty="0" smtClean="0"/>
              <a:t> you’ll see that all encodings that stayed in this syntax region have certain bits that hold as 1 or as 0, we track them.</a:t>
            </a:r>
            <a:br>
              <a:rPr lang="en-US" baseline="0" dirty="0" smtClean="0"/>
            </a:br>
            <a:r>
              <a:rPr lang="en-US" baseline="0" dirty="0" smtClean="0"/>
              <a:t>By the time we’re done, we’ve kind of archived that all </a:t>
            </a:r>
            <a:r>
              <a:rPr lang="en-US" baseline="0" dirty="0" err="1" smtClean="0"/>
              <a:t>add’s</a:t>
            </a:r>
            <a:r>
              <a:rPr lang="en-US" baseline="0" dirty="0" smtClean="0"/>
              <a:t> of this syntax have this seed, and this change mask.</a:t>
            </a:r>
            <a:br>
              <a:rPr lang="en-US" baseline="0" dirty="0" smtClean="0"/>
            </a:br>
            <a:r>
              <a:rPr lang="en-US" baseline="0" dirty="0" smtClean="0"/>
              <a:t>Ah forget all of that. Just know that once we track all the bits, we learn that </a:t>
            </a:r>
            <a:r>
              <a:rPr lang="en-US" baseline="0" dirty="0" err="1" smtClean="0"/>
              <a:t>add’s</a:t>
            </a:r>
            <a:r>
              <a:rPr lang="en-US" baseline="0" dirty="0" smtClean="0"/>
              <a:t> of this syntax look like this</a:t>
            </a:r>
            <a:r>
              <a:rPr lang="en-US" baseline="0" dirty="0" smtClean="0"/>
              <a:t>. (grey box)</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50</a:t>
            </a:fld>
            <a:endParaRPr lang="en-US"/>
          </a:p>
        </p:txBody>
      </p:sp>
    </p:spTree>
    <p:extLst>
      <p:ext uri="{BB962C8B-B14F-4D97-AF65-F5344CB8AC3E}">
        <p14:creationId xmlns:p14="http://schemas.microsoft.com/office/powerpoint/2010/main" val="432977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although it’s very ugly and dense, really captures 99%</a:t>
            </a:r>
            <a:r>
              <a:rPr lang="en-US" baseline="0" dirty="0" smtClean="0"/>
              <a:t> of the technique.</a:t>
            </a:r>
            <a:br>
              <a:rPr lang="en-US" baseline="0" dirty="0" smtClean="0"/>
            </a:br>
            <a:r>
              <a:rPr lang="en-US" baseline="0" dirty="0" smtClean="0"/>
              <a:t>For every syntax, we have a starting point, a mask of bits that should be toggled during search, which can also be represented by this bit format.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51</a:t>
            </a:fld>
            <a:endParaRPr lang="en-US"/>
          </a:p>
        </p:txBody>
      </p:sp>
    </p:spTree>
    <p:extLst>
      <p:ext uri="{BB962C8B-B14F-4D97-AF65-F5344CB8AC3E}">
        <p14:creationId xmlns:p14="http://schemas.microsoft.com/office/powerpoint/2010/main" val="722663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cannot vary only 3 bits, because examples like these show that it will never find other examples where b3 in RS and RT are not set.</a:t>
            </a:r>
            <a:br>
              <a:rPr lang="en-US" dirty="0" smtClean="0"/>
            </a:br>
            <a:r>
              <a:rPr lang="en-US" dirty="0" smtClean="0"/>
              <a:t>To</a:t>
            </a:r>
            <a:r>
              <a:rPr lang="en-US" baseline="0" dirty="0" smtClean="0"/>
              <a:t> find another RS and RT that match and they don’t both have their b3 set, we have to make 4 bit changes.</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52</a:t>
            </a:fld>
            <a:endParaRPr lang="en-US"/>
          </a:p>
        </p:txBody>
      </p:sp>
    </p:spTree>
    <p:extLst>
      <p:ext uri="{BB962C8B-B14F-4D97-AF65-F5344CB8AC3E}">
        <p14:creationId xmlns:p14="http://schemas.microsoft.com/office/powerpoint/2010/main" val="397953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our example/seed</a:t>
            </a:r>
            <a:r>
              <a:rPr lang="en-US" baseline="0" dirty="0" smtClean="0"/>
              <a:t> for </a:t>
            </a:r>
            <a:r>
              <a:rPr lang="en-US" baseline="0" dirty="0" err="1" smtClean="0"/>
              <a:t>bgezalc</a:t>
            </a:r>
            <a:r>
              <a:rPr lang="en-US" baseline="0" dirty="0" smtClean="0"/>
              <a:t> has RS=RT=8 and we need 4 bit changes to reach it, we’ll never get a pattern</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53</a:t>
            </a:fld>
            <a:endParaRPr lang="en-US"/>
          </a:p>
        </p:txBody>
      </p:sp>
    </p:spTree>
    <p:extLst>
      <p:ext uri="{BB962C8B-B14F-4D97-AF65-F5344CB8AC3E}">
        <p14:creationId xmlns:p14="http://schemas.microsoft.com/office/powerpoint/2010/main" val="3979533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read it.</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54</a:t>
            </a:fld>
            <a:endParaRPr lang="en-US"/>
          </a:p>
        </p:txBody>
      </p:sp>
    </p:spTree>
    <p:extLst>
      <p:ext uri="{BB962C8B-B14F-4D97-AF65-F5344CB8AC3E}">
        <p14:creationId xmlns:p14="http://schemas.microsoft.com/office/powerpoint/2010/main" val="3634885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user entered something illegal, this is really the best time to catch it because we can say it was a syntax problem.</a:t>
            </a:r>
            <a:br>
              <a:rPr lang="en-US" dirty="0" smtClean="0"/>
            </a:br>
            <a:r>
              <a:rPr lang="en-US" dirty="0" smtClean="0"/>
              <a:t>If we look up only one entry from the table, we can scan the token types from left to right and say “expected a REGISTER here”.</a:t>
            </a:r>
            <a:br>
              <a:rPr lang="en-US" dirty="0" smtClean="0"/>
            </a:br>
            <a:r>
              <a:rPr lang="en-US" dirty="0" smtClean="0"/>
              <a:t>If we look up multiple, we can say “expected REGISTER or NUMBER here.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55</a:t>
            </a:fld>
            <a:endParaRPr lang="en-US"/>
          </a:p>
        </p:txBody>
      </p:sp>
    </p:spTree>
    <p:extLst>
      <p:ext uri="{BB962C8B-B14F-4D97-AF65-F5344CB8AC3E}">
        <p14:creationId xmlns:p14="http://schemas.microsoft.com/office/powerpoint/2010/main" val="3845916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 monster, let’s go thru and see that it’s not so bad.</a:t>
            </a:r>
            <a:br>
              <a:rPr lang="en-US" dirty="0" smtClean="0"/>
            </a:br>
            <a:r>
              <a:rPr lang="en-US" dirty="0" smtClean="0"/>
              <a:t>Seed comes in, we know the x’s, so we randomize them and set the parent.</a:t>
            </a:r>
            <a:br>
              <a:rPr lang="en-US" dirty="0" smtClean="0"/>
            </a:br>
            <a:r>
              <a:rPr lang="en-US" dirty="0" smtClean="0"/>
              <a:t>To generate children, we toggle</a:t>
            </a:r>
            <a:r>
              <a:rPr lang="en-US" baseline="0" dirty="0" smtClean="0"/>
              <a:t> one bit of each of the x’s, and evaluate their fitness in the fitness function.</a:t>
            </a:r>
            <a:br>
              <a:rPr lang="en-US" baseline="0" dirty="0" smtClean="0"/>
            </a:br>
            <a:r>
              <a:rPr lang="en-US" baseline="0" dirty="0" smtClean="0"/>
              <a:t>Recall that the fitness function is doing what? It’s disassembling the child (capstone), tokenizing the output, and using that token comparison stuff we talked about earlier, where if the token type is numeric, we apply hamming distance. If it’s string, we apply </a:t>
            </a:r>
            <a:r>
              <a:rPr lang="en-US" baseline="0" dirty="0" err="1" smtClean="0"/>
              <a:t>strcmp</a:t>
            </a:r>
            <a:r>
              <a:rPr lang="en-US" baseline="0" dirty="0" smtClean="0"/>
              <a:t>(), and so on.</a:t>
            </a:r>
            <a:br>
              <a:rPr lang="en-US" baseline="0" dirty="0" smtClean="0"/>
            </a:br>
            <a:r>
              <a:rPr lang="en-US" baseline="0" dirty="0" smtClean="0"/>
              <a:t>So long as we’re making improvements with the 1-bit changes, we loop back around, overtaking the parent, and starting the process over.</a:t>
            </a:r>
          </a:p>
          <a:p>
            <a:r>
              <a:rPr lang="en-US" baseline="0" dirty="0" smtClean="0"/>
              <a:t>The failure limit is important. How do we know when we’ve failed, or if more searching could have found the answer? My initial thought was to put a timer, but then this would vary and be inconsistent depending on how fast the machine is that’s running the algorithm. Instead what I did is very practical: Let the algorithm run overnight on random instructions, remembering the worst performers. Multiply that number by 4 and make it the threshold of failure.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56</a:t>
            </a:fld>
            <a:endParaRPr lang="en-US"/>
          </a:p>
        </p:txBody>
      </p:sp>
    </p:spTree>
    <p:extLst>
      <p:ext uri="{BB962C8B-B14F-4D97-AF65-F5344CB8AC3E}">
        <p14:creationId xmlns:p14="http://schemas.microsoft.com/office/powerpoint/2010/main" val="2862801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a:t>
            </a:r>
            <a:r>
              <a:rPr lang="en-US" baseline="0" dirty="0" smtClean="0"/>
              <a:t> 1-bit movement left can end up in a region that is NOT of the current syntax. This is fine, and the fitness function will filter it out.</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57</a:t>
            </a:fld>
            <a:endParaRPr lang="en-US"/>
          </a:p>
        </p:txBody>
      </p:sp>
    </p:spTree>
    <p:extLst>
      <p:ext uri="{BB962C8B-B14F-4D97-AF65-F5344CB8AC3E}">
        <p14:creationId xmlns:p14="http://schemas.microsoft.com/office/powerpoint/2010/main" val="26697946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 instruction</a:t>
            </a:r>
            <a:r>
              <a:rPr lang="en-US" baseline="0" dirty="0" smtClean="0"/>
              <a:t> syntax exists on separated regions, a 1-bit change is not sufficient to find certain goals.</a:t>
            </a:r>
            <a:br>
              <a:rPr lang="en-US" baseline="0" dirty="0" smtClean="0"/>
            </a:br>
            <a:r>
              <a:rPr lang="en-US" baseline="0" dirty="0" smtClean="0"/>
              <a:t>The first generated parent is isolated from the goal instruction, the 1-bit changer will wander this island, fenced in by water.</a:t>
            </a:r>
            <a:br>
              <a:rPr lang="en-US" baseline="0" dirty="0" smtClean="0"/>
            </a:br>
            <a:r>
              <a:rPr lang="en-US" baseline="0" dirty="0" smtClean="0"/>
              <a:t>The re-seeding does random bit changes to the xxx’s, providing a chance to “hop” to a different island.</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58</a:t>
            </a:fld>
            <a:endParaRPr lang="en-US"/>
          </a:p>
        </p:txBody>
      </p:sp>
    </p:spTree>
    <p:extLst>
      <p:ext uri="{BB962C8B-B14F-4D97-AF65-F5344CB8AC3E}">
        <p14:creationId xmlns:p14="http://schemas.microsoft.com/office/powerpoint/2010/main" val="2357748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INS instruction, the relationship is complicated enough that we special case it and assemble by hand.</a:t>
            </a:r>
            <a:br>
              <a:rPr lang="en-US" dirty="0" smtClean="0"/>
            </a:br>
            <a:r>
              <a:rPr lang="en-US" dirty="0" smtClean="0"/>
              <a:t/>
            </a:r>
            <a:br>
              <a:rPr lang="en-US" dirty="0" smtClean="0"/>
            </a:br>
            <a:r>
              <a:rPr lang="en-US" dirty="0" smtClean="0"/>
              <a:t>I didn’t go through the spec finding problematic cases. I watched</a:t>
            </a:r>
            <a:r>
              <a:rPr lang="en-US" baseline="0" dirty="0" smtClean="0"/>
              <a:t> a long-running instance of the assembler being given random instructions, and waited for instructions that didn’t assemble or took a long time to converge.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59</a:t>
            </a:fld>
            <a:endParaRPr lang="en-US"/>
          </a:p>
        </p:txBody>
      </p:sp>
    </p:spTree>
    <p:extLst>
      <p:ext uri="{BB962C8B-B14F-4D97-AF65-F5344CB8AC3E}">
        <p14:creationId xmlns:p14="http://schemas.microsoft.com/office/powerpoint/2010/main" val="23577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Assembler will use a disassembler to assemble. We’re going to call it an oracle because we’ll be querying </a:t>
            </a:r>
            <a:r>
              <a:rPr lang="en-US" dirty="0" smtClean="0"/>
              <a:t>it</a:t>
            </a:r>
            <a:r>
              <a:rPr lang="en-US" baseline="0" dirty="0" smtClean="0"/>
              <a:t> </a:t>
            </a:r>
            <a:r>
              <a:rPr lang="en-US" dirty="0" smtClean="0"/>
              <a:t>for </a:t>
            </a:r>
            <a:r>
              <a:rPr lang="en-US" dirty="0" smtClean="0"/>
              <a:t>reliable advice </a:t>
            </a:r>
            <a:r>
              <a:rPr lang="en-US" dirty="0" smtClean="0"/>
              <a:t>many times.</a:t>
            </a:r>
            <a:br>
              <a:rPr lang="en-US" dirty="0" smtClean="0"/>
            </a:br>
            <a:endParaRPr lang="en-US" dirty="0" smtClean="0"/>
          </a:p>
          <a:p>
            <a:r>
              <a:rPr lang="en-US" dirty="0" smtClean="0"/>
              <a:t>It’s </a:t>
            </a:r>
            <a:r>
              <a:rPr lang="en-US" dirty="0" smtClean="0"/>
              <a:t>kind of</a:t>
            </a:r>
            <a:r>
              <a:rPr lang="en-US" baseline="0" dirty="0" smtClean="0"/>
              <a:t> cheap to include an XKCD comic to get nerd points, I admit, but this one titled “The General Problem” is very applicable here.</a:t>
            </a:r>
            <a:br>
              <a:rPr lang="en-US" baseline="0" dirty="0" smtClean="0"/>
            </a:br>
            <a:r>
              <a:rPr lang="en-US" baseline="0" dirty="0" smtClean="0"/>
              <a:t>Basically, instead of solving the problem at hand, which would take no time at all, the larger, more general problem is needlessly attacked, taking tons of time.</a:t>
            </a:r>
            <a:br>
              <a:rPr lang="en-US" baseline="0" dirty="0" smtClean="0"/>
            </a:br>
            <a:r>
              <a:rPr lang="en-US" baseline="0" dirty="0" smtClean="0"/>
              <a:t>So it’s natural to ask: will this round-about way really save more time? Or is it just entertainment?</a:t>
            </a:r>
            <a:br>
              <a:rPr lang="en-US" baseline="0" dirty="0" smtClean="0"/>
            </a:br>
            <a:r>
              <a:rPr lang="en-US" baseline="0" dirty="0" smtClean="0"/>
              <a:t/>
            </a:r>
            <a:br>
              <a:rPr lang="en-US" baseline="0" dirty="0" smtClean="0"/>
            </a:br>
            <a:r>
              <a:rPr lang="en-US" baseline="0" dirty="0" smtClean="0"/>
              <a:t>Does it work? Does it solve the round tripping and the origin problem? And even if it does, is the solution practical? Will users notice a slowdown? Will they be comfortable with a non-deterministic algorithm assembling for them?</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a:t>
            </a:fld>
            <a:endParaRPr lang="en-US"/>
          </a:p>
        </p:txBody>
      </p:sp>
    </p:spTree>
    <p:extLst>
      <p:ext uri="{BB962C8B-B14F-4D97-AF65-F5344CB8AC3E}">
        <p14:creationId xmlns:p14="http://schemas.microsoft.com/office/powerpoint/2010/main" val="3382733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where</a:t>
            </a:r>
            <a:r>
              <a:rPr lang="en-US" baseline="0" dirty="0" smtClean="0"/>
              <a:t> there’s a mathematical relationship between the encoding and the assembler value often have avalanche-like bit relationships.</a:t>
            </a:r>
            <a:br>
              <a:rPr lang="en-US" baseline="0" dirty="0" smtClean="0"/>
            </a:br>
            <a:r>
              <a:rPr lang="en-US" baseline="0" dirty="0" smtClean="0"/>
              <a:t>Highlighted in red are two instances where a 1-bit change in the offset results in a 3 and 4 bit changes in the resulting address.</a:t>
            </a:r>
            <a:br>
              <a:rPr lang="en-US" baseline="0" dirty="0" smtClean="0"/>
            </a:br>
            <a:r>
              <a:rPr lang="en-US" baseline="0" dirty="0" smtClean="0"/>
              <a:t>This is bad for convergence.</a:t>
            </a:r>
            <a:br>
              <a:rPr lang="en-US" baseline="0" dirty="0" smtClean="0"/>
            </a:br>
            <a:r>
              <a:rPr lang="en-US" baseline="0" dirty="0" smtClean="0"/>
              <a:t>A multiply by a power of 2 (shift) is a case where the relationship is ok for ODB.</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60</a:t>
            </a:fld>
            <a:endParaRPr lang="en-US"/>
          </a:p>
        </p:txBody>
      </p:sp>
    </p:spTree>
    <p:extLst>
      <p:ext uri="{BB962C8B-B14F-4D97-AF65-F5344CB8AC3E}">
        <p14:creationId xmlns:p14="http://schemas.microsoft.com/office/powerpoint/2010/main" val="2357748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inter-field dependency is two fields needing to match. In</a:t>
            </a:r>
            <a:r>
              <a:rPr lang="en-US" baseline="0" dirty="0" smtClean="0"/>
              <a:t> PPC this often makes for “extended mnemonics” where are special cases of more general mnemonics. For example </a:t>
            </a:r>
            <a:r>
              <a:rPr lang="en-US" baseline="0" dirty="0" err="1" smtClean="0"/>
              <a:t>crclr</a:t>
            </a:r>
            <a:r>
              <a:rPr lang="en-US" baseline="0" dirty="0" smtClean="0"/>
              <a:t> is when </a:t>
            </a:r>
            <a:r>
              <a:rPr lang="en-US" baseline="0" dirty="0" err="1" smtClean="0"/>
              <a:t>crxor</a:t>
            </a:r>
            <a:r>
              <a:rPr lang="en-US" baseline="0" dirty="0" smtClean="0"/>
              <a:t> has three 5-bit fields matching.</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61</a:t>
            </a:fld>
            <a:endParaRPr lang="en-US"/>
          </a:p>
        </p:txBody>
      </p:sp>
    </p:spTree>
    <p:extLst>
      <p:ext uri="{BB962C8B-B14F-4D97-AF65-F5344CB8AC3E}">
        <p14:creationId xmlns:p14="http://schemas.microsoft.com/office/powerpoint/2010/main" val="2357748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time is actually saved to write this. I estimate this took me 30-40hrs and a full featured assembler would take me 80hrs.</a:t>
            </a:r>
            <a:br>
              <a:rPr lang="en-US" baseline="0" dirty="0" smtClean="0"/>
            </a:br>
            <a:r>
              <a:rPr lang="en-US" baseline="0" dirty="0" smtClean="0"/>
              <a:t/>
            </a:r>
            <a:br>
              <a:rPr lang="en-US" baseline="0" dirty="0" smtClean="0"/>
            </a:br>
            <a:r>
              <a:rPr lang="en-US" baseline="0" dirty="0" smtClean="0"/>
              <a:t>Yes it does fulfill </a:t>
            </a:r>
            <a:r>
              <a:rPr lang="en-US" baseline="0" dirty="0" err="1" smtClean="0"/>
              <a:t>Binja’s</a:t>
            </a:r>
            <a:r>
              <a:rPr lang="en-US" baseline="0" dirty="0" smtClean="0"/>
              <a:t> needs. It’s been in operation for over a month for PPC and seems to perform well.</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62</a:t>
            </a:fld>
            <a:endParaRPr lang="en-US"/>
          </a:p>
        </p:txBody>
      </p:sp>
    </p:spTree>
    <p:extLst>
      <p:ext uri="{BB962C8B-B14F-4D97-AF65-F5344CB8AC3E}">
        <p14:creationId xmlns:p14="http://schemas.microsoft.com/office/powerpoint/2010/main" val="3382733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provability</a:t>
            </a:r>
            <a:r>
              <a:rPr lang="en-US" baseline="0" dirty="0" smtClean="0"/>
              <a:t> part, I kind of wish I didn’t put it there because it’s certainly possible that we could set up some test harness that tasked a traditional assembler with every possible string output.</a:t>
            </a:r>
            <a:br>
              <a:rPr lang="en-US" baseline="0" dirty="0" smtClean="0"/>
            </a:br>
            <a:r>
              <a:rPr lang="en-US" baseline="0" dirty="0" smtClean="0"/>
              <a:t>You’d probably have to do a little bit of string “smoothing” to ensure that the assembler and disassembler are speaking exactly the same language.</a:t>
            </a:r>
            <a:br>
              <a:rPr lang="en-US" baseline="0" dirty="0" smtClean="0"/>
            </a:br>
            <a:r>
              <a:rPr lang="en-US" baseline="0" dirty="0" smtClean="0"/>
              <a:t>But yes, the PPC assembler is proven to work by exhaustively going through, or brute forcing everything encoding and assembly/disassembly.</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63</a:t>
            </a:fld>
            <a:endParaRPr lang="en-US"/>
          </a:p>
        </p:txBody>
      </p:sp>
    </p:spTree>
    <p:extLst>
      <p:ext uri="{BB962C8B-B14F-4D97-AF65-F5344CB8AC3E}">
        <p14:creationId xmlns:p14="http://schemas.microsoft.com/office/powerpoint/2010/main" val="7377828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a:t>
            </a:r>
            <a:r>
              <a:rPr lang="en-US" baseline="0" dirty="0" smtClean="0"/>
              <a:t> inter-field dependencies and jumps in the encodings create these split islands.</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64</a:t>
            </a:fld>
            <a:endParaRPr lang="en-US"/>
          </a:p>
        </p:txBody>
      </p:sp>
    </p:spTree>
    <p:extLst>
      <p:ext uri="{BB962C8B-B14F-4D97-AF65-F5344CB8AC3E}">
        <p14:creationId xmlns:p14="http://schemas.microsoft.com/office/powerpoint/2010/main" val="3979533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slide on BNE and how one bit changes in the text input equals several</a:t>
            </a:r>
            <a:r>
              <a:rPr lang="en-US" baseline="0" dirty="0" smtClean="0"/>
              <a:t> bit changes in the encoding, or visa versa.</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65</a:t>
            </a:fld>
            <a:endParaRPr lang="en-US"/>
          </a:p>
        </p:txBody>
      </p:sp>
    </p:spTree>
    <p:extLst>
      <p:ext uri="{BB962C8B-B14F-4D97-AF65-F5344CB8AC3E}">
        <p14:creationId xmlns:p14="http://schemas.microsoft.com/office/powerpoint/2010/main" val="3979533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PPC and MIPS, but I’m a bit intimidate by THUMB, because some instructions like </a:t>
            </a:r>
            <a:r>
              <a:rPr lang="en-US" dirty="0" err="1" smtClean="0"/>
              <a:t>stmfd</a:t>
            </a:r>
            <a:r>
              <a:rPr lang="en-US" dirty="0" smtClean="0"/>
              <a:t> have a bitmask for each register </a:t>
            </a:r>
            <a:r>
              <a:rPr lang="en-US" dirty="0" smtClean="0"/>
              <a:t>pushed. </a:t>
            </a:r>
            <a:r>
              <a:rPr lang="en-US" dirty="0" smtClean="0"/>
              <a:t>The number</a:t>
            </a:r>
            <a:r>
              <a:rPr lang="en-US" baseline="0" dirty="0" smtClean="0"/>
              <a:t> of tokens will grow, but will the syntax?</a:t>
            </a:r>
            <a:br>
              <a:rPr lang="en-US" baseline="0" dirty="0" smtClean="0"/>
            </a:br>
            <a:r>
              <a:rPr lang="en-US" baseline="0" dirty="0" smtClean="0"/>
              <a:t>Unify the PPC and MIPS versions: right now on PPC I don’t include any punctuation after the </a:t>
            </a:r>
            <a:r>
              <a:rPr lang="en-US" baseline="0" dirty="0" err="1" smtClean="0"/>
              <a:t>opcode</a:t>
            </a:r>
            <a:r>
              <a:rPr lang="en-US" baseline="0" dirty="0" smtClean="0"/>
              <a:t> as part of the </a:t>
            </a:r>
            <a:r>
              <a:rPr lang="en-US" baseline="0" dirty="0" err="1" smtClean="0"/>
              <a:t>opcode</a:t>
            </a:r>
            <a:r>
              <a:rPr lang="en-US" baseline="0" dirty="0" smtClean="0"/>
              <a:t>, but on MIPS I do. Also, in MIPS I have an OFFS token type because displacements were done with a +4 and can be negative and such.</a:t>
            </a:r>
          </a:p>
          <a:p>
            <a:r>
              <a:rPr lang="en-US" baseline="0" dirty="0" smtClean="0"/>
              <a:t>Python tested as slow, but I may have included the python initialization time in the benchmark, when it would have been more fair.</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66</a:t>
            </a:fld>
            <a:endParaRPr lang="en-US"/>
          </a:p>
        </p:txBody>
      </p:sp>
    </p:spTree>
    <p:extLst>
      <p:ext uri="{BB962C8B-B14F-4D97-AF65-F5344CB8AC3E}">
        <p14:creationId xmlns:p14="http://schemas.microsoft.com/office/powerpoint/2010/main" val="3422363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Jailbreak for inviting me to speak. Tom McGuire (TMAC) was especially accommodating and forgive my tardiness</a:t>
            </a:r>
            <a:r>
              <a:rPr lang="en-US" baseline="0" dirty="0" smtClean="0"/>
              <a:t> on several occasions, thank you.</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67</a:t>
            </a:fld>
            <a:endParaRPr lang="en-US"/>
          </a:p>
        </p:txBody>
      </p:sp>
    </p:spTree>
    <p:extLst>
      <p:ext uri="{BB962C8B-B14F-4D97-AF65-F5344CB8AC3E}">
        <p14:creationId xmlns:p14="http://schemas.microsoft.com/office/powerpoint/2010/main" val="97548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
            </a:r>
            <a:r>
              <a:rPr lang="en-US" dirty="0" smtClean="0"/>
              <a:t>temporarily view assembling and disassembling as</a:t>
            </a:r>
            <a:r>
              <a:rPr lang="en-US" baseline="0" dirty="0" smtClean="0"/>
              <a:t> a giant lookup table.</a:t>
            </a:r>
            <a:r>
              <a:rPr lang="en-US" dirty="0" smtClean="0"/>
              <a:t/>
            </a:r>
            <a:br>
              <a:rPr lang="en-US" dirty="0" smtClean="0"/>
            </a:br>
            <a:r>
              <a:rPr lang="en-US" dirty="0" smtClean="0"/>
              <a:t>Disassembling,</a:t>
            </a:r>
            <a:r>
              <a:rPr lang="en-US" baseline="0" dirty="0" smtClean="0"/>
              <a:t> or number to string, appears to be easier, based on the AVAILABILITY of disassemblers and the SCARCITY of assemblers.</a:t>
            </a:r>
            <a:br>
              <a:rPr lang="en-US" baseline="0" dirty="0" smtClean="0"/>
            </a:br>
            <a:r>
              <a:rPr lang="en-US" baseline="0" dirty="0" smtClean="0"/>
              <a:t>Disassemblers don’t store the contents of this large table, they compute the values on the fly.</a:t>
            </a:r>
            <a:br>
              <a:rPr lang="en-US" baseline="0" dirty="0" smtClean="0"/>
            </a:br>
            <a:r>
              <a:rPr lang="en-US" baseline="0" dirty="0" smtClean="0"/>
              <a:t>Or, you could imagine that they DO store the entire contents of the table, but have “compressed” that table down into a program that can generate the contents of the table. Essentially you’re “unzipping” the table </a:t>
            </a:r>
            <a:r>
              <a:rPr lang="en-US" baseline="0" dirty="0" smtClean="0"/>
              <a:t>every time </a:t>
            </a:r>
            <a:r>
              <a:rPr lang="en-US" baseline="0" dirty="0" smtClean="0"/>
              <a:t>you ask it to compute.</a:t>
            </a:r>
            <a:br>
              <a:rPr lang="en-US" baseline="0" dirty="0" smtClean="0"/>
            </a:br>
            <a:r>
              <a:rPr lang="en-US" baseline="0" dirty="0" smtClean="0"/>
              <a:t>So I had a feeling you could invert this. That is: given a program that goes left-to-right, make something that goes right to left.</a:t>
            </a:r>
            <a:br>
              <a:rPr lang="en-US" baseline="0" dirty="0" smtClean="0"/>
            </a:br>
            <a:r>
              <a:rPr lang="en-US" baseline="0" dirty="0" smtClean="0"/>
              <a:t>Hopefully you’re about to call me out here: there are non-invertible processes in physics, and non-invertible functions in our field: if we take a block cipher and fix a key, we could consider the mappings of plaintext to </a:t>
            </a:r>
            <a:r>
              <a:rPr lang="en-US" baseline="0" dirty="0" err="1" smtClean="0"/>
              <a:t>ciphertext</a:t>
            </a:r>
            <a:r>
              <a:rPr lang="en-US" baseline="0" dirty="0" smtClean="0"/>
              <a:t> pairs as a giant LUT, and this of course is not feasibly invertible.</a:t>
            </a:r>
            <a:br>
              <a:rPr lang="en-US" baseline="0" dirty="0" smtClean="0"/>
            </a:br>
            <a:r>
              <a:rPr lang="en-US" baseline="0" dirty="0" smtClean="0"/>
              <a:t>But this isn’t physics, and nobody has sat down and intentionally made this LUT difficult to invert, so I wondered how hard it could be.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7</a:t>
            </a:fld>
            <a:endParaRPr lang="en-US"/>
          </a:p>
        </p:txBody>
      </p:sp>
    </p:spTree>
    <p:extLst>
      <p:ext uri="{BB962C8B-B14F-4D97-AF65-F5344CB8AC3E}">
        <p14:creationId xmlns:p14="http://schemas.microsoft.com/office/powerpoint/2010/main" val="99624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 never see the entire table at once.</a:t>
            </a:r>
            <a:r>
              <a:rPr lang="en-US" baseline="0" dirty="0" smtClean="0"/>
              <a:t> It’s as if I’m in dark warehouse with no lights, and 4.3 billion square feet.</a:t>
            </a:r>
            <a:br>
              <a:rPr lang="en-US" baseline="0" dirty="0" smtClean="0"/>
            </a:br>
            <a:r>
              <a:rPr lang="en-US" baseline="0" dirty="0" smtClean="0"/>
              <a:t>But </a:t>
            </a:r>
            <a:r>
              <a:rPr lang="en-US" baseline="0" dirty="0" smtClean="0"/>
              <a:t>as I wander around, I have a flashlight with me</a:t>
            </a:r>
            <a:r>
              <a:rPr lang="en-US" baseline="0" dirty="0" smtClean="0"/>
              <a:t>.</a:t>
            </a:r>
            <a:br>
              <a:rPr lang="en-US" baseline="0" dirty="0" smtClean="0"/>
            </a:br>
            <a:r>
              <a:rPr lang="en-US" baseline="0" dirty="0" smtClean="0"/>
              <a:t>If the lights in this warehouse were turned on so that we could see all the encoding &lt;-&gt; string pairs, then we would be done. We could, for instance, simply sort the strings, and when the user types something in, search for it, and return its encoding pair.</a:t>
            </a:r>
            <a:br>
              <a:rPr lang="en-US" baseline="0" dirty="0" smtClean="0"/>
            </a:br>
            <a:r>
              <a:rPr lang="en-US" baseline="0" dirty="0" smtClean="0"/>
              <a:t>What prevents this? Sheer size, storage.</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8</a:t>
            </a:fld>
            <a:endParaRPr lang="en-US"/>
          </a:p>
        </p:txBody>
      </p:sp>
    </p:spTree>
    <p:extLst>
      <p:ext uri="{BB962C8B-B14F-4D97-AF65-F5344CB8AC3E}">
        <p14:creationId xmlns:p14="http://schemas.microsoft.com/office/powerpoint/2010/main" val="99624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can’t turn on all the lights,</a:t>
            </a:r>
            <a:r>
              <a:rPr lang="en-US" baseline="0" dirty="0" smtClean="0"/>
              <a:t> since we can’t view all the table at once, we settle (at this time) on a guess, check, and modify approach.</a:t>
            </a:r>
            <a:endParaRPr lang="en-US" dirty="0"/>
          </a:p>
        </p:txBody>
      </p:sp>
      <p:sp>
        <p:nvSpPr>
          <p:cNvPr id="4" name="Slide Number Placeholder 3"/>
          <p:cNvSpPr>
            <a:spLocks noGrp="1"/>
          </p:cNvSpPr>
          <p:nvPr>
            <p:ph type="sldNum" sz="quarter" idx="10"/>
          </p:nvPr>
        </p:nvSpPr>
        <p:spPr/>
        <p:txBody>
          <a:bodyPr/>
          <a:lstStyle/>
          <a:p>
            <a:fld id="{F37BB545-8FF9-3543-95B4-73A4E8FBAA5A}" type="slidenum">
              <a:rPr lang="en-US" smtClean="0"/>
              <a:t>9</a:t>
            </a:fld>
            <a:endParaRPr lang="en-US"/>
          </a:p>
        </p:txBody>
      </p:sp>
    </p:spTree>
    <p:extLst>
      <p:ext uri="{BB962C8B-B14F-4D97-AF65-F5344CB8AC3E}">
        <p14:creationId xmlns:p14="http://schemas.microsoft.com/office/powerpoint/2010/main" val="338273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4CEBCE-4F27-5048-A5E1-D7805FA18FF5}"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213368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CEBCE-4F27-5048-A5E1-D7805FA18FF5}"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306883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CEBCE-4F27-5048-A5E1-D7805FA18FF5}"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37033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572105"/>
            <a:ext cx="9144000" cy="56762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CEBCE-4F27-5048-A5E1-D7805FA18FF5}"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213682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CEBCE-4F27-5048-A5E1-D7805FA18FF5}"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36950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4CEBCE-4F27-5048-A5E1-D7805FA18FF5}" type="datetimeFigureOut">
              <a:rPr lang="en-US" smtClean="0"/>
              <a:t>5/19/18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42631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4CEBCE-4F27-5048-A5E1-D7805FA18FF5}" type="datetimeFigureOut">
              <a:rPr lang="en-US" smtClean="0"/>
              <a:t>5/19/18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280788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CEBCE-4F27-5048-A5E1-D7805FA18FF5}" type="datetimeFigureOut">
              <a:rPr lang="en-US" smtClean="0"/>
              <a:t>5/19/18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248860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CEBCE-4F27-5048-A5E1-D7805FA18FF5}" type="datetimeFigureOut">
              <a:rPr lang="en-US" smtClean="0"/>
              <a:t>5/19/18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24599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CEBCE-4F27-5048-A5E1-D7805FA18FF5}" type="datetimeFigureOut">
              <a:rPr lang="en-US" smtClean="0"/>
              <a:t>5/19/18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250066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CEBCE-4F27-5048-A5E1-D7805FA18FF5}" type="datetimeFigureOut">
              <a:rPr lang="en-US" smtClean="0"/>
              <a:t>5/19/18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67AE8-B2AA-6146-BB1B-A6ACC8A39BE5}" type="slidenum">
              <a:rPr lang="en-US" smtClean="0"/>
              <a:t>‹#›</a:t>
            </a:fld>
            <a:endParaRPr lang="en-US"/>
          </a:p>
        </p:txBody>
      </p:sp>
    </p:spTree>
    <p:extLst>
      <p:ext uri="{BB962C8B-B14F-4D97-AF65-F5344CB8AC3E}">
        <p14:creationId xmlns:p14="http://schemas.microsoft.com/office/powerpoint/2010/main" val="20257275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43"/>
            <a:ext cx="9144000" cy="563562"/>
          </a:xfrm>
          <a:prstGeom prst="rect">
            <a:avLst/>
          </a:prstGeom>
          <a:solidFill>
            <a:schemeClr val="tx1"/>
          </a:solid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199"/>
            <a:ext cx="8229600" cy="4572000"/>
          </a:xfrm>
          <a:prstGeom prst="rect">
            <a:avLst/>
          </a:prstGeom>
          <a:noFill/>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CEBCE-4F27-5048-A5E1-D7805FA18FF5}" type="datetimeFigureOut">
              <a:rPr lang="en-US" smtClean="0"/>
              <a:t>5/19/18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67AE8-B2AA-6146-BB1B-A6ACC8A39BE5}" type="slidenum">
              <a:rPr lang="en-US" smtClean="0"/>
              <a:t>‹#›</a:t>
            </a:fld>
            <a:endParaRPr lang="en-US"/>
          </a:p>
        </p:txBody>
      </p:sp>
    </p:spTree>
    <p:extLst>
      <p:ext uri="{BB962C8B-B14F-4D97-AF65-F5344CB8AC3E}">
        <p14:creationId xmlns:p14="http://schemas.microsoft.com/office/powerpoint/2010/main" val="422131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800" kern="1200">
          <a:solidFill>
            <a:schemeClr val="bg1"/>
          </a:solidFill>
          <a:latin typeface="Lucida Console"/>
          <a:ea typeface="+mj-ea"/>
          <a:cs typeface="Lucida Console"/>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gist.github.com/lwerdna/cce6049aca6d265dde7dd04db5febf62"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gist.github.com/lwerdna/cce6049aca6d265dde7dd04db5febf62"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file://localhost/Users/andrewl/repos/lwerdna/generate_assembler/mips_sandbox/treemap.png" TargetMode="External"/><Relationship Id="rId4" Type="http://schemas.openxmlformats.org/officeDocument/2006/relationships/hyperlink" Target="file://localhost/Users/andrewl/repos/lwerdna/generate_assembler/ppc_sandbox/treemap.png" TargetMode="External"/><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en.wikipedia.org/wiki/Hypercub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en.wikipedia.org/wiki/Hypercub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n.wikipedia.org/wiki/Hypercub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file://localhost/Users/andrewl/repos/lwerdna/generate_assembler/mips_sandbox/syn_bitpatterns.py"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xkcd.com/974/"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hyperlink" Target="https://xkcd.com/974/"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s://github.com/lwerdna/generate_assembler" TargetMode="Externa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Alive!</a:t>
            </a:r>
            <a:endParaRPr lang="en-US" dirty="0"/>
          </a:p>
        </p:txBody>
      </p:sp>
      <p:sp>
        <p:nvSpPr>
          <p:cNvPr id="3" name="Content Placeholder 2"/>
          <p:cNvSpPr>
            <a:spLocks noGrp="1"/>
          </p:cNvSpPr>
          <p:nvPr>
            <p:ph idx="1"/>
          </p:nvPr>
        </p:nvSpPr>
        <p:spPr>
          <a:xfrm>
            <a:off x="0" y="572105"/>
            <a:ext cx="9144000" cy="3314095"/>
          </a:xfrm>
        </p:spPr>
        <p:txBody>
          <a:bodyPr/>
          <a:lstStyle/>
          <a:p>
            <a:pPr marL="0" indent="0" algn="ctr">
              <a:buNone/>
            </a:pPr>
            <a:r>
              <a:rPr lang="en-US" sz="4000" dirty="0" smtClean="0"/>
              <a:t>Evolving Assemblers Using</a:t>
            </a:r>
          </a:p>
          <a:p>
            <a:pPr marL="0" indent="0" algn="ctr">
              <a:buNone/>
            </a:pPr>
            <a:r>
              <a:rPr lang="en-US" sz="4000" dirty="0" smtClean="0"/>
              <a:t>Disassembler Oracles</a:t>
            </a:r>
          </a:p>
          <a:p>
            <a:pPr marL="0" indent="0" algn="ctr">
              <a:buNone/>
            </a:pPr>
            <a:endParaRPr lang="en-US" sz="4000" dirty="0" smtClean="0"/>
          </a:p>
          <a:p>
            <a:pPr marL="0" indent="0" algn="ctr">
              <a:buNone/>
            </a:pPr>
            <a:r>
              <a:rPr lang="en-US" sz="1800" dirty="0" smtClean="0"/>
              <a:t>May 18</a:t>
            </a:r>
            <a:r>
              <a:rPr lang="en-US" sz="1800" baseline="30000" dirty="0" smtClean="0"/>
              <a:t>th</a:t>
            </a:r>
            <a:r>
              <a:rPr lang="en-US" sz="1800" dirty="0" smtClean="0"/>
              <a:t>, 2018</a:t>
            </a:r>
            <a:br>
              <a:rPr lang="en-US" sz="1800" dirty="0" smtClean="0"/>
            </a:br>
            <a:r>
              <a:rPr lang="en-US" sz="1800" dirty="0" smtClean="0"/>
              <a:t>Andrew </a:t>
            </a:r>
            <a:r>
              <a:rPr lang="en-US" sz="1800" dirty="0" err="1" smtClean="0"/>
              <a:t>Lamoureux</a:t>
            </a:r>
            <a:endParaRPr lang="en-US" sz="1800" dirty="0"/>
          </a:p>
        </p:txBody>
      </p:sp>
      <p:pic>
        <p:nvPicPr>
          <p:cNvPr id="4" name="Picture 3" descr="static1.squarespace.c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495800"/>
            <a:ext cx="4081233" cy="2036247"/>
          </a:xfrm>
          <a:prstGeom prst="rect">
            <a:avLst/>
          </a:prstGeom>
        </p:spPr>
      </p:pic>
      <p:pic>
        <p:nvPicPr>
          <p:cNvPr id="5" name="Picture 4" descr="vectortextwi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594" y="4495800"/>
            <a:ext cx="3842331" cy="1058910"/>
          </a:xfrm>
          <a:prstGeom prst="rect">
            <a:avLst/>
          </a:prstGeom>
        </p:spPr>
      </p:pic>
      <p:pic>
        <p:nvPicPr>
          <p:cNvPr id="6" name="Picture 5" descr="icon-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5777094"/>
            <a:ext cx="3669912" cy="754953"/>
          </a:xfrm>
          <a:prstGeom prst="rect">
            <a:avLst/>
          </a:prstGeom>
        </p:spPr>
      </p:pic>
    </p:spTree>
    <p:extLst>
      <p:ext uri="{BB962C8B-B14F-4D97-AF65-F5344CB8AC3E}">
        <p14:creationId xmlns:p14="http://schemas.microsoft.com/office/powerpoint/2010/main" val="21907726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Oracle-Based Assembler</a:t>
            </a:r>
            <a:endParaRPr lang="en-US" dirty="0"/>
          </a:p>
        </p:txBody>
      </p:sp>
      <p:sp>
        <p:nvSpPr>
          <p:cNvPr id="27" name="Rectangle 26"/>
          <p:cNvSpPr/>
          <p:nvPr/>
        </p:nvSpPr>
        <p:spPr>
          <a:xfrm>
            <a:off x="2971800" y="1436132"/>
            <a:ext cx="3215640" cy="4736068"/>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sz="3200" dirty="0">
              <a:solidFill>
                <a:srgbClr val="000000"/>
              </a:solidFill>
            </a:endParaRPr>
          </a:p>
        </p:txBody>
      </p:sp>
      <p:cxnSp>
        <p:nvCxnSpPr>
          <p:cNvPr id="29" name="Straight Arrow Connector 28"/>
          <p:cNvCxnSpPr/>
          <p:nvPr/>
        </p:nvCxnSpPr>
        <p:spPr>
          <a:xfrm>
            <a:off x="6438900" y="2557631"/>
            <a:ext cx="8001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752600" y="2513350"/>
            <a:ext cx="1219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06400" y="1436132"/>
            <a:ext cx="2032000" cy="1077218"/>
          </a:xfrm>
          <a:prstGeom prst="rect">
            <a:avLst/>
          </a:prstGeom>
          <a:noFill/>
        </p:spPr>
        <p:txBody>
          <a:bodyPr wrap="square" rtlCol="0">
            <a:spAutoFit/>
          </a:bodyPr>
          <a:lstStyle/>
          <a:p>
            <a:r>
              <a:rPr lang="en-US" sz="3200" dirty="0" smtClean="0"/>
              <a:t>ASSEMBLE</a:t>
            </a:r>
            <a:br>
              <a:rPr lang="en-US" sz="3200" dirty="0" smtClean="0"/>
            </a:br>
            <a:r>
              <a:rPr lang="en-US" sz="3200" dirty="0" smtClean="0"/>
              <a:t>“ADD”</a:t>
            </a:r>
            <a:endParaRPr lang="en-US" sz="3200" dirty="0"/>
          </a:p>
        </p:txBody>
      </p:sp>
      <p:sp>
        <p:nvSpPr>
          <p:cNvPr id="26" name="TextBox 25"/>
          <p:cNvSpPr txBox="1"/>
          <p:nvPr/>
        </p:nvSpPr>
        <p:spPr>
          <a:xfrm>
            <a:off x="2971800" y="774412"/>
            <a:ext cx="3215640" cy="584776"/>
          </a:xfrm>
          <a:prstGeom prst="rect">
            <a:avLst/>
          </a:prstGeom>
          <a:noFill/>
        </p:spPr>
        <p:txBody>
          <a:bodyPr wrap="square" rtlCol="0">
            <a:spAutoFit/>
          </a:bodyPr>
          <a:lstStyle/>
          <a:p>
            <a:pPr algn="ctr"/>
            <a:r>
              <a:rPr lang="en-US" sz="3200" dirty="0" smtClean="0"/>
              <a:t>ASSEMBLER</a:t>
            </a:r>
            <a:endParaRPr lang="en-US" sz="3200" dirty="0"/>
          </a:p>
        </p:txBody>
      </p:sp>
      <p:sp>
        <p:nvSpPr>
          <p:cNvPr id="35" name="TextBox 34"/>
          <p:cNvSpPr txBox="1"/>
          <p:nvPr/>
        </p:nvSpPr>
        <p:spPr>
          <a:xfrm>
            <a:off x="6438900" y="1436132"/>
            <a:ext cx="2476500" cy="584776"/>
          </a:xfrm>
          <a:prstGeom prst="rect">
            <a:avLst/>
          </a:prstGeom>
          <a:noFill/>
        </p:spPr>
        <p:txBody>
          <a:bodyPr wrap="square" rtlCol="0">
            <a:spAutoFit/>
          </a:bodyPr>
          <a:lstStyle/>
          <a:p>
            <a:r>
              <a:rPr lang="en-US" dirty="0" smtClean="0"/>
              <a:t>\</a:t>
            </a:r>
            <a:r>
              <a:rPr lang="en-US" sz="3200" dirty="0" err="1" smtClean="0"/>
              <a:t>xWHATEVER</a:t>
            </a:r>
            <a:endParaRPr lang="en-US" sz="3200" dirty="0"/>
          </a:p>
        </p:txBody>
      </p:sp>
      <p:sp>
        <p:nvSpPr>
          <p:cNvPr id="13" name="Diamond 12"/>
          <p:cNvSpPr/>
          <p:nvPr/>
        </p:nvSpPr>
        <p:spPr>
          <a:xfrm>
            <a:off x="3708400" y="3899476"/>
            <a:ext cx="1270000" cy="1295400"/>
          </a:xfrm>
          <a:prstGeom prst="diamon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TextBox 14"/>
          <p:cNvSpPr txBox="1"/>
          <p:nvPr/>
        </p:nvSpPr>
        <p:spPr>
          <a:xfrm>
            <a:off x="4318000" y="5206544"/>
            <a:ext cx="609600" cy="369332"/>
          </a:xfrm>
          <a:prstGeom prst="rect">
            <a:avLst/>
          </a:prstGeom>
          <a:noFill/>
        </p:spPr>
        <p:txBody>
          <a:bodyPr wrap="square" rtlCol="0">
            <a:spAutoFit/>
          </a:bodyPr>
          <a:lstStyle/>
          <a:p>
            <a:r>
              <a:rPr lang="en-US" dirty="0" smtClean="0">
                <a:solidFill>
                  <a:srgbClr val="008000"/>
                </a:solidFill>
              </a:rPr>
              <a:t>yes</a:t>
            </a:r>
            <a:endParaRPr lang="en-US" dirty="0">
              <a:solidFill>
                <a:srgbClr val="008000"/>
              </a:solidFill>
            </a:endParaRPr>
          </a:p>
        </p:txBody>
      </p:sp>
      <p:sp>
        <p:nvSpPr>
          <p:cNvPr id="16" name="TextBox 15"/>
          <p:cNvSpPr txBox="1"/>
          <p:nvPr/>
        </p:nvSpPr>
        <p:spPr>
          <a:xfrm>
            <a:off x="3733800" y="4356676"/>
            <a:ext cx="1219200" cy="369332"/>
          </a:xfrm>
          <a:prstGeom prst="rect">
            <a:avLst/>
          </a:prstGeom>
          <a:noFill/>
        </p:spPr>
        <p:txBody>
          <a:bodyPr wrap="square" rtlCol="0">
            <a:spAutoFit/>
          </a:bodyPr>
          <a:lstStyle/>
          <a:p>
            <a:pPr algn="ctr"/>
            <a:r>
              <a:rPr lang="en-US" dirty="0" smtClean="0"/>
              <a:t>MATCH?</a:t>
            </a:r>
            <a:endParaRPr lang="en-US" dirty="0"/>
          </a:p>
        </p:txBody>
      </p:sp>
      <p:sp>
        <p:nvSpPr>
          <p:cNvPr id="17" name="Rectangle 16"/>
          <p:cNvSpPr/>
          <p:nvPr/>
        </p:nvSpPr>
        <p:spPr>
          <a:xfrm>
            <a:off x="3352800" y="2832676"/>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TextBox 17"/>
          <p:cNvSpPr txBox="1"/>
          <p:nvPr/>
        </p:nvSpPr>
        <p:spPr>
          <a:xfrm>
            <a:off x="3352800" y="2908876"/>
            <a:ext cx="1981200" cy="369332"/>
          </a:xfrm>
          <a:prstGeom prst="rect">
            <a:avLst/>
          </a:prstGeom>
          <a:noFill/>
        </p:spPr>
        <p:txBody>
          <a:bodyPr wrap="square" rtlCol="0">
            <a:spAutoFit/>
          </a:bodyPr>
          <a:lstStyle/>
          <a:p>
            <a:pPr algn="ctr"/>
            <a:r>
              <a:rPr lang="en-US" dirty="0" smtClean="0"/>
              <a:t>DISASSEMBLER</a:t>
            </a:r>
            <a:endParaRPr lang="en-US" dirty="0"/>
          </a:p>
        </p:txBody>
      </p:sp>
      <p:cxnSp>
        <p:nvCxnSpPr>
          <p:cNvPr id="19" name="Straight Arrow Connector 18"/>
          <p:cNvCxnSpPr>
            <a:endCxn id="13" idx="0"/>
          </p:cNvCxnSpPr>
          <p:nvPr/>
        </p:nvCxnSpPr>
        <p:spPr>
          <a:xfrm>
            <a:off x="4343400" y="3366076"/>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3352800" y="1765876"/>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TextBox 21"/>
          <p:cNvSpPr txBox="1"/>
          <p:nvPr/>
        </p:nvSpPr>
        <p:spPr>
          <a:xfrm>
            <a:off x="3733800" y="1842076"/>
            <a:ext cx="1219200" cy="369332"/>
          </a:xfrm>
          <a:prstGeom prst="rect">
            <a:avLst/>
          </a:prstGeom>
          <a:noFill/>
        </p:spPr>
        <p:txBody>
          <a:bodyPr wrap="square" rtlCol="0">
            <a:spAutoFit/>
          </a:bodyPr>
          <a:lstStyle/>
          <a:p>
            <a:pPr algn="ctr"/>
            <a:r>
              <a:rPr lang="en-US" dirty="0" smtClean="0"/>
              <a:t>GUESS</a:t>
            </a:r>
            <a:endParaRPr lang="en-US" dirty="0"/>
          </a:p>
        </p:txBody>
      </p:sp>
      <p:cxnSp>
        <p:nvCxnSpPr>
          <p:cNvPr id="23" name="Straight Arrow Connector 22"/>
          <p:cNvCxnSpPr/>
          <p:nvPr/>
        </p:nvCxnSpPr>
        <p:spPr>
          <a:xfrm>
            <a:off x="4343400" y="2299276"/>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Connector 29"/>
          <p:cNvCxnSpPr>
            <a:stCxn id="13" idx="3"/>
          </p:cNvCxnSpPr>
          <p:nvPr/>
        </p:nvCxnSpPr>
        <p:spPr>
          <a:xfrm>
            <a:off x="4978400" y="4547176"/>
            <a:ext cx="939800"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V="1">
            <a:off x="5918200" y="2032576"/>
            <a:ext cx="0" cy="25146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21" idx="3"/>
          </p:cNvCxnSpPr>
          <p:nvPr/>
        </p:nvCxnSpPr>
        <p:spPr>
          <a:xfrm flipH="1">
            <a:off x="5334000" y="2032576"/>
            <a:ext cx="584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003800" y="4172010"/>
            <a:ext cx="6096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cxnSp>
        <p:nvCxnSpPr>
          <p:cNvPr id="37" name="Straight Connector 36"/>
          <p:cNvCxnSpPr/>
          <p:nvPr/>
        </p:nvCxnSpPr>
        <p:spPr>
          <a:xfrm flipV="1">
            <a:off x="6438900" y="2557632"/>
            <a:ext cx="0" cy="3246844"/>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a:endCxn id="13" idx="2"/>
          </p:cNvCxnSpPr>
          <p:nvPr/>
        </p:nvCxnSpPr>
        <p:spPr>
          <a:xfrm flipV="1">
            <a:off x="4343400" y="5194876"/>
            <a:ext cx="0" cy="60960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4318000" y="5804476"/>
            <a:ext cx="2120900"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0" y="6532047"/>
            <a:ext cx="9144000" cy="307777"/>
          </a:xfrm>
          <a:prstGeom prst="rect">
            <a:avLst/>
          </a:prstGeom>
          <a:noFill/>
        </p:spPr>
        <p:txBody>
          <a:bodyPr wrap="square" rtlCol="0">
            <a:spAutoFit/>
          </a:bodyPr>
          <a:lstStyle/>
          <a:p>
            <a:r>
              <a:rPr lang="en-US" sz="1400" dirty="0" smtClean="0"/>
              <a:t>If we substitute the “Guess, Check, Modify” into the diagram with Homer in it, here’s what we get</a:t>
            </a:r>
            <a:r>
              <a:rPr lang="mr-IN" sz="1400" dirty="0" smtClean="0"/>
              <a:t>…</a:t>
            </a:r>
            <a:endParaRPr lang="en-US" sz="1400" dirty="0"/>
          </a:p>
        </p:txBody>
      </p:sp>
      <p:pic>
        <p:nvPicPr>
          <p:cNvPr id="45" name="Picture 44" descr="Screen Shot 2018-05-17 at 10.2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700" y="3810000"/>
            <a:ext cx="2654300" cy="2565400"/>
          </a:xfrm>
          <a:prstGeom prst="rect">
            <a:avLst/>
          </a:prstGeom>
        </p:spPr>
      </p:pic>
    </p:spTree>
    <p:extLst>
      <p:ext uri="{BB962C8B-B14F-4D97-AF65-F5344CB8AC3E}">
        <p14:creationId xmlns:p14="http://schemas.microsoft.com/office/powerpoint/2010/main" val="2143190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Guess’n’Check</a:t>
            </a:r>
            <a:r>
              <a:rPr lang="en-US" dirty="0" smtClean="0"/>
              <a:t> In Different Fields</a:t>
            </a:r>
            <a:endParaRPr lang="en-US" dirty="0"/>
          </a:p>
        </p:txBody>
      </p:sp>
      <p:pic>
        <p:nvPicPr>
          <p:cNvPr id="7" name="Picture 6" descr="Sketch-of-the-modified-Newton-Raphson-method-of-this-paper-The-initial-iteration-to-fin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41415"/>
            <a:ext cx="2888857" cy="2492347"/>
          </a:xfrm>
          <a:prstGeom prst="rect">
            <a:avLst/>
          </a:prstGeom>
          <a:effectLst>
            <a:outerShdw blurRad="50800" dist="38100" dir="2700000" algn="tl" rotWithShape="0">
              <a:srgbClr val="000000">
                <a:alpha val="43000"/>
              </a:srgbClr>
            </a:outerShdw>
          </a:effectLst>
        </p:spPr>
      </p:pic>
      <p:pic>
        <p:nvPicPr>
          <p:cNvPr id="8" name="Picture 7" descr="iconic-lion-king-720x7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736600"/>
            <a:ext cx="4207933" cy="2366962"/>
          </a:xfrm>
          <a:prstGeom prst="rect">
            <a:avLst/>
          </a:prstGeom>
          <a:effectLst>
            <a:outerShdw blurRad="50800" dist="38100" dir="2700000" algn="tl" rotWithShape="0">
              <a:srgbClr val="000000">
                <a:alpha val="43000"/>
              </a:srgbClr>
            </a:outerShdw>
          </a:effectLst>
        </p:spPr>
      </p:pic>
      <p:pic>
        <p:nvPicPr>
          <p:cNvPr id="11" name="Picture 10" descr="You-Foster-Sense-Entitleme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3446462"/>
            <a:ext cx="3352800" cy="2393454"/>
          </a:xfrm>
          <a:prstGeom prst="rect">
            <a:avLst/>
          </a:prstGeom>
          <a:effectLst>
            <a:outerShdw blurRad="50800" dist="38100" dir="2700000" algn="tl" rotWithShape="0">
              <a:srgbClr val="000000">
                <a:alpha val="43000"/>
              </a:srgbClr>
            </a:outerShdw>
          </a:effectLst>
        </p:spPr>
      </p:pic>
      <p:sp>
        <p:nvSpPr>
          <p:cNvPr id="33" name="Content Placeholder 2"/>
          <p:cNvSpPr txBox="1">
            <a:spLocks/>
          </p:cNvSpPr>
          <p:nvPr/>
        </p:nvSpPr>
        <p:spPr>
          <a:xfrm>
            <a:off x="12700" y="6019800"/>
            <a:ext cx="9144000" cy="6731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no matter, just need actionable feedback</a:t>
            </a:r>
          </a:p>
        </p:txBody>
      </p:sp>
      <p:sp>
        <p:nvSpPr>
          <p:cNvPr id="35" name="TextBox 34"/>
          <p:cNvSpPr txBox="1"/>
          <p:nvPr/>
        </p:nvSpPr>
        <p:spPr>
          <a:xfrm>
            <a:off x="0" y="6532047"/>
            <a:ext cx="9144000" cy="307777"/>
          </a:xfrm>
          <a:prstGeom prst="rect">
            <a:avLst/>
          </a:prstGeom>
          <a:noFill/>
        </p:spPr>
        <p:txBody>
          <a:bodyPr wrap="square" rtlCol="0">
            <a:spAutoFit/>
          </a:bodyPr>
          <a:lstStyle/>
          <a:p>
            <a:r>
              <a:rPr lang="en-US" sz="1400" dirty="0" smtClean="0"/>
              <a:t>“</a:t>
            </a:r>
            <a:r>
              <a:rPr lang="en-US" sz="1400" dirty="0" err="1" smtClean="0"/>
              <a:t>Guess’n’Check</a:t>
            </a:r>
            <a:r>
              <a:rPr lang="en-US" sz="1400" dirty="0" smtClean="0"/>
              <a:t>” doesn’t sound very elegant, but it’s found in tons of different fields</a:t>
            </a:r>
            <a:endParaRPr lang="en-US" sz="1400" dirty="0"/>
          </a:p>
        </p:txBody>
      </p:sp>
    </p:spTree>
    <p:extLst>
      <p:ext uri="{BB962C8B-B14F-4D97-AF65-F5344CB8AC3E}">
        <p14:creationId xmlns:p14="http://schemas.microsoft.com/office/powerpoint/2010/main" val="41789659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Vanilla Genetic Algorithm</a:t>
            </a:r>
            <a:endParaRPr lang="en-US" dirty="0"/>
          </a:p>
        </p:txBody>
      </p:sp>
      <p:sp>
        <p:nvSpPr>
          <p:cNvPr id="3" name="Content Placeholder 2"/>
          <p:cNvSpPr>
            <a:spLocks noGrp="1"/>
          </p:cNvSpPr>
          <p:nvPr>
            <p:ph idx="1"/>
          </p:nvPr>
        </p:nvSpPr>
        <p:spPr>
          <a:xfrm>
            <a:off x="0" y="572105"/>
            <a:ext cx="9144000" cy="2094895"/>
          </a:xfrm>
        </p:spPr>
        <p:txBody>
          <a:bodyPr/>
          <a:lstStyle/>
          <a:p>
            <a:pPr marL="742950" indent="-742950">
              <a:buFont typeface="+mj-lt"/>
              <a:buAutoNum type="arabicPeriod"/>
            </a:pPr>
            <a:r>
              <a:rPr lang="en-US" sz="3600" dirty="0"/>
              <a:t>Where </a:t>
            </a:r>
            <a:r>
              <a:rPr lang="en-US" sz="3600" dirty="0" smtClean="0"/>
              <a:t>to start?</a:t>
            </a:r>
          </a:p>
          <a:p>
            <a:pPr marL="742950" indent="-742950">
              <a:buFont typeface="+mj-lt"/>
              <a:buAutoNum type="arabicPeriod"/>
            </a:pPr>
            <a:r>
              <a:rPr lang="en-US" sz="3600" dirty="0" smtClean="0"/>
              <a:t>What fitness function?</a:t>
            </a:r>
          </a:p>
          <a:p>
            <a:pPr marL="742950" indent="-742950">
              <a:buFont typeface="+mj-lt"/>
              <a:buAutoNum type="arabicPeriod"/>
            </a:pPr>
            <a:r>
              <a:rPr lang="en-US" sz="3600" dirty="0" smtClean="0"/>
              <a:t>How to converge?</a:t>
            </a:r>
          </a:p>
        </p:txBody>
      </p:sp>
      <p:sp>
        <p:nvSpPr>
          <p:cNvPr id="4" name="Content Placeholder 2"/>
          <p:cNvSpPr txBox="1">
            <a:spLocks/>
          </p:cNvSpPr>
          <p:nvPr/>
        </p:nvSpPr>
        <p:spPr>
          <a:xfrm>
            <a:off x="12700" y="5638800"/>
            <a:ext cx="9144000" cy="1066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rgbClr val="E46C0A"/>
                </a:solidFill>
              </a:rPr>
              <a:t>The remainder of this talk solves these problems.</a:t>
            </a:r>
          </a:p>
        </p:txBody>
      </p:sp>
      <p:sp>
        <p:nvSpPr>
          <p:cNvPr id="5" name="TextBox 4"/>
          <p:cNvSpPr txBox="1"/>
          <p:nvPr/>
        </p:nvSpPr>
        <p:spPr>
          <a:xfrm>
            <a:off x="0" y="6532047"/>
            <a:ext cx="9144000" cy="307777"/>
          </a:xfrm>
          <a:prstGeom prst="rect">
            <a:avLst/>
          </a:prstGeom>
          <a:noFill/>
        </p:spPr>
        <p:txBody>
          <a:bodyPr wrap="square" rtlCol="0">
            <a:spAutoFit/>
          </a:bodyPr>
          <a:lstStyle/>
          <a:p>
            <a:r>
              <a:rPr lang="en-US" sz="1400" dirty="0" smtClean="0"/>
              <a:t>The “isolated </a:t>
            </a:r>
            <a:r>
              <a:rPr lang="en-US" sz="1400" dirty="0" err="1" smtClean="0"/>
              <a:t>opcode</a:t>
            </a:r>
            <a:r>
              <a:rPr lang="en-US" sz="1400" dirty="0" smtClean="0"/>
              <a:t> problem”</a:t>
            </a:r>
            <a:endParaRPr lang="en-US" sz="1400" dirty="0"/>
          </a:p>
        </p:txBody>
      </p:sp>
    </p:spTree>
    <p:extLst>
      <p:ext uri="{BB962C8B-B14F-4D97-AF65-F5344CB8AC3E}">
        <p14:creationId xmlns:p14="http://schemas.microsoft.com/office/powerpoint/2010/main" val="35527982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Space as Number Line</a:t>
            </a:r>
            <a:endParaRPr lang="en-US" dirty="0"/>
          </a:p>
        </p:txBody>
      </p:sp>
      <p:cxnSp>
        <p:nvCxnSpPr>
          <p:cNvPr id="6" name="Straight Arrow Connector 5"/>
          <p:cNvCxnSpPr/>
          <p:nvPr/>
        </p:nvCxnSpPr>
        <p:spPr>
          <a:xfrm>
            <a:off x="762000" y="1143000"/>
            <a:ext cx="0" cy="4038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66800" y="1295400"/>
            <a:ext cx="6400800" cy="3693319"/>
          </a:xfrm>
          <a:prstGeom prst="rect">
            <a:avLst/>
          </a:prstGeom>
          <a:noFill/>
        </p:spPr>
        <p:txBody>
          <a:bodyPr wrap="square" rtlCol="0">
            <a:spAutoFit/>
          </a:bodyPr>
          <a:lstStyle/>
          <a:p>
            <a:r>
              <a:rPr lang="en-US" dirty="0">
                <a:latin typeface="Lucida Console"/>
                <a:cs typeface="Lucida Console"/>
              </a:rPr>
              <a:t>7898A349 </a:t>
            </a:r>
            <a:r>
              <a:rPr lang="en-US" dirty="0" err="1">
                <a:latin typeface="Lucida Console"/>
                <a:cs typeface="Lucida Console"/>
              </a:rPr>
              <a:t>srai.d</a:t>
            </a:r>
            <a:r>
              <a:rPr lang="en-US" dirty="0">
                <a:latin typeface="Lucida Console"/>
                <a:cs typeface="Lucida Console"/>
              </a:rPr>
              <a:t> </a:t>
            </a:r>
            <a:r>
              <a:rPr lang="en-US" dirty="0" smtClean="0">
                <a:latin typeface="Lucida Console"/>
                <a:cs typeface="Lucida Console"/>
              </a:rPr>
              <a:t>  $</a:t>
            </a:r>
            <a:r>
              <a:rPr lang="en-US" dirty="0">
                <a:latin typeface="Lucida Console"/>
                <a:cs typeface="Lucida Console"/>
              </a:rPr>
              <a:t>w13, $w20, 0x18</a:t>
            </a:r>
          </a:p>
          <a:p>
            <a:r>
              <a:rPr lang="en-US" dirty="0">
                <a:latin typeface="Lucida Console"/>
                <a:cs typeface="Lucida Console"/>
              </a:rPr>
              <a:t>7898A34A </a:t>
            </a:r>
            <a:r>
              <a:rPr lang="en-US" dirty="0" err="1">
                <a:latin typeface="Lucida Console"/>
                <a:cs typeface="Lucida Console"/>
              </a:rPr>
              <a:t>sat_u.d</a:t>
            </a:r>
            <a:r>
              <a:rPr lang="en-US" dirty="0">
                <a:latin typeface="Lucida Console"/>
                <a:cs typeface="Lucida Console"/>
              </a:rPr>
              <a:t> </a:t>
            </a:r>
            <a:r>
              <a:rPr lang="en-US" dirty="0" smtClean="0">
                <a:latin typeface="Lucida Console"/>
                <a:cs typeface="Lucida Console"/>
              </a:rPr>
              <a:t> $</a:t>
            </a:r>
            <a:r>
              <a:rPr lang="en-US" dirty="0">
                <a:latin typeface="Lucida Console"/>
                <a:cs typeface="Lucida Console"/>
              </a:rPr>
              <a:t>w13, $w20, 0x18</a:t>
            </a:r>
          </a:p>
          <a:p>
            <a:r>
              <a:rPr lang="en-US" dirty="0">
                <a:latin typeface="Lucida Console"/>
                <a:cs typeface="Lucida Console"/>
              </a:rPr>
              <a:t>7898A34B </a:t>
            </a:r>
            <a:r>
              <a:rPr lang="en-US" dirty="0" err="1">
                <a:latin typeface="Lucida Console"/>
                <a:cs typeface="Lucida Console"/>
              </a:rPr>
              <a:t>undef</a:t>
            </a:r>
            <a:endParaRPr lang="en-US" dirty="0">
              <a:latin typeface="Lucida Console"/>
              <a:cs typeface="Lucida Console"/>
            </a:endParaRPr>
          </a:p>
          <a:p>
            <a:r>
              <a:rPr lang="en-US" dirty="0">
                <a:latin typeface="Lucida Console"/>
                <a:cs typeface="Lucida Console"/>
              </a:rPr>
              <a:t>7898A34C </a:t>
            </a:r>
            <a:r>
              <a:rPr lang="en-US" dirty="0" err="1">
                <a:latin typeface="Lucida Console"/>
                <a:cs typeface="Lucida Console"/>
              </a:rPr>
              <a:t>undef</a:t>
            </a:r>
            <a:endParaRPr lang="en-US" dirty="0">
              <a:latin typeface="Lucida Console"/>
              <a:cs typeface="Lucida Console"/>
            </a:endParaRPr>
          </a:p>
          <a:p>
            <a:r>
              <a:rPr lang="en-US" dirty="0">
                <a:latin typeface="Lucida Console"/>
                <a:cs typeface="Lucida Console"/>
              </a:rPr>
              <a:t>7898A34D </a:t>
            </a:r>
            <a:r>
              <a:rPr lang="en-US" dirty="0" err="1">
                <a:latin typeface="Lucida Console"/>
                <a:cs typeface="Lucida Console"/>
              </a:rPr>
              <a:t>sra.b</a:t>
            </a:r>
            <a:r>
              <a:rPr lang="en-US" dirty="0">
                <a:latin typeface="Lucida Console"/>
                <a:cs typeface="Lucida Console"/>
              </a:rPr>
              <a:t> </a:t>
            </a:r>
            <a:r>
              <a:rPr lang="en-US" dirty="0" smtClean="0">
                <a:latin typeface="Lucida Console"/>
                <a:cs typeface="Lucida Console"/>
              </a:rPr>
              <a:t>   $</a:t>
            </a:r>
            <a:r>
              <a:rPr lang="en-US" dirty="0">
                <a:latin typeface="Lucida Console"/>
                <a:cs typeface="Lucida Console"/>
              </a:rPr>
              <a:t>w13, $w20, $w24</a:t>
            </a:r>
          </a:p>
          <a:p>
            <a:r>
              <a:rPr lang="en-US" dirty="0">
                <a:latin typeface="Lucida Console"/>
                <a:cs typeface="Lucida Console"/>
              </a:rPr>
              <a:t>7898A34E </a:t>
            </a:r>
            <a:r>
              <a:rPr lang="en-US" dirty="0" err="1">
                <a:latin typeface="Lucida Console"/>
                <a:cs typeface="Lucida Console"/>
              </a:rPr>
              <a:t>subv.b</a:t>
            </a:r>
            <a:r>
              <a:rPr lang="en-US" dirty="0">
                <a:latin typeface="Lucida Console"/>
                <a:cs typeface="Lucida Console"/>
              </a:rPr>
              <a:t> </a:t>
            </a:r>
            <a:r>
              <a:rPr lang="en-US" dirty="0" smtClean="0">
                <a:latin typeface="Lucida Console"/>
                <a:cs typeface="Lucida Console"/>
              </a:rPr>
              <a:t>  $</a:t>
            </a:r>
            <a:r>
              <a:rPr lang="en-US" dirty="0">
                <a:latin typeface="Lucida Console"/>
                <a:cs typeface="Lucida Console"/>
              </a:rPr>
              <a:t>w13, $w20, $w24</a:t>
            </a:r>
          </a:p>
          <a:p>
            <a:r>
              <a:rPr lang="en-US" dirty="0">
                <a:latin typeface="Lucida Console"/>
                <a:cs typeface="Lucida Console"/>
              </a:rPr>
              <a:t>7898A34F </a:t>
            </a:r>
            <a:r>
              <a:rPr lang="en-US" dirty="0" err="1">
                <a:latin typeface="Lucida Console"/>
                <a:cs typeface="Lucida Console"/>
              </a:rPr>
              <a:t>undef</a:t>
            </a:r>
            <a:endParaRPr lang="en-US" dirty="0">
              <a:latin typeface="Lucida Console"/>
              <a:cs typeface="Lucida Console"/>
            </a:endParaRPr>
          </a:p>
          <a:p>
            <a:r>
              <a:rPr lang="en-US" dirty="0">
                <a:latin typeface="Lucida Console"/>
                <a:cs typeface="Lucida Console"/>
              </a:rPr>
              <a:t>7898A350 </a:t>
            </a:r>
            <a:r>
              <a:rPr lang="en-US" dirty="0" err="1">
                <a:latin typeface="Lucida Console"/>
                <a:cs typeface="Lucida Console"/>
              </a:rPr>
              <a:t>adds_a.b</a:t>
            </a:r>
            <a:r>
              <a:rPr lang="en-US" dirty="0">
                <a:latin typeface="Lucida Console"/>
                <a:cs typeface="Lucida Console"/>
              </a:rPr>
              <a:t> $w13, $w20, $w24</a:t>
            </a:r>
          </a:p>
          <a:p>
            <a:r>
              <a:rPr lang="en-US" dirty="0">
                <a:latin typeface="Lucida Console"/>
                <a:cs typeface="Lucida Console"/>
              </a:rPr>
              <a:t>7898A351 </a:t>
            </a:r>
            <a:r>
              <a:rPr lang="en-US" dirty="0" err="1">
                <a:latin typeface="Lucida Console"/>
                <a:cs typeface="Lucida Console"/>
              </a:rPr>
              <a:t>subs_u.b</a:t>
            </a:r>
            <a:r>
              <a:rPr lang="en-US" dirty="0">
                <a:latin typeface="Lucida Console"/>
                <a:cs typeface="Lucida Console"/>
              </a:rPr>
              <a:t> $w13, $w20, $w24</a:t>
            </a:r>
          </a:p>
          <a:p>
            <a:r>
              <a:rPr lang="en-US" dirty="0">
                <a:latin typeface="Lucida Console"/>
                <a:cs typeface="Lucida Console"/>
              </a:rPr>
              <a:t>7898A352 </a:t>
            </a:r>
            <a:r>
              <a:rPr lang="en-US" dirty="0" err="1">
                <a:latin typeface="Lucida Console"/>
                <a:cs typeface="Lucida Console"/>
              </a:rPr>
              <a:t>maddv.b</a:t>
            </a:r>
            <a:r>
              <a:rPr lang="en-US" dirty="0">
                <a:latin typeface="Lucida Console"/>
                <a:cs typeface="Lucida Console"/>
              </a:rPr>
              <a:t> </a:t>
            </a:r>
            <a:r>
              <a:rPr lang="en-US" dirty="0" smtClean="0">
                <a:latin typeface="Lucida Console"/>
                <a:cs typeface="Lucida Console"/>
              </a:rPr>
              <a:t> $</a:t>
            </a:r>
            <a:r>
              <a:rPr lang="en-US" dirty="0">
                <a:latin typeface="Lucida Console"/>
                <a:cs typeface="Lucida Console"/>
              </a:rPr>
              <a:t>w13, $w20, $w24</a:t>
            </a:r>
          </a:p>
          <a:p>
            <a:r>
              <a:rPr lang="en-US" dirty="0">
                <a:latin typeface="Lucida Console"/>
                <a:cs typeface="Lucida Console"/>
              </a:rPr>
              <a:t>7898A353 </a:t>
            </a:r>
            <a:r>
              <a:rPr lang="en-US" dirty="0" err="1">
                <a:latin typeface="Lucida Console"/>
                <a:cs typeface="Lucida Console"/>
              </a:rPr>
              <a:t>undef</a:t>
            </a:r>
            <a:endParaRPr lang="en-US" dirty="0">
              <a:latin typeface="Lucida Console"/>
              <a:cs typeface="Lucida Console"/>
            </a:endParaRPr>
          </a:p>
          <a:p>
            <a:r>
              <a:rPr lang="en-US" dirty="0">
                <a:latin typeface="Lucida Console"/>
                <a:cs typeface="Lucida Console"/>
              </a:rPr>
              <a:t>7898A354 </a:t>
            </a:r>
            <a:r>
              <a:rPr lang="en-US" dirty="0" err="1">
                <a:latin typeface="Lucida Console"/>
                <a:cs typeface="Lucida Console"/>
              </a:rPr>
              <a:t>splat.b</a:t>
            </a:r>
            <a:r>
              <a:rPr lang="en-US" dirty="0">
                <a:latin typeface="Lucida Console"/>
                <a:cs typeface="Lucida Console"/>
              </a:rPr>
              <a:t> </a:t>
            </a:r>
            <a:r>
              <a:rPr lang="en-US" dirty="0" smtClean="0">
                <a:latin typeface="Lucida Console"/>
                <a:cs typeface="Lucida Console"/>
              </a:rPr>
              <a:t> $</a:t>
            </a:r>
            <a:r>
              <a:rPr lang="en-US" dirty="0">
                <a:latin typeface="Lucida Console"/>
                <a:cs typeface="Lucida Console"/>
              </a:rPr>
              <a:t>w13, $w20[$t8]</a:t>
            </a:r>
          </a:p>
          <a:p>
            <a:r>
              <a:rPr lang="en-US" dirty="0">
                <a:latin typeface="Lucida Console"/>
                <a:cs typeface="Lucida Console"/>
              </a:rPr>
              <a:t>7898A355 </a:t>
            </a:r>
            <a:r>
              <a:rPr lang="en-US" dirty="0" err="1">
                <a:latin typeface="Lucida Console"/>
                <a:cs typeface="Lucida Console"/>
              </a:rPr>
              <a:t>srar.b</a:t>
            </a:r>
            <a:r>
              <a:rPr lang="en-US" dirty="0">
                <a:latin typeface="Lucida Console"/>
                <a:cs typeface="Lucida Console"/>
              </a:rPr>
              <a:t> </a:t>
            </a:r>
            <a:r>
              <a:rPr lang="en-US" dirty="0" smtClean="0">
                <a:latin typeface="Lucida Console"/>
                <a:cs typeface="Lucida Console"/>
              </a:rPr>
              <a:t>  $</a:t>
            </a:r>
            <a:r>
              <a:rPr lang="en-US" dirty="0">
                <a:latin typeface="Lucida Console"/>
                <a:cs typeface="Lucida Console"/>
              </a:rPr>
              <a:t>w13, $w20, $w24</a:t>
            </a:r>
          </a:p>
        </p:txBody>
      </p:sp>
      <p:cxnSp>
        <p:nvCxnSpPr>
          <p:cNvPr id="10" name="Straight Connector 9"/>
          <p:cNvCxnSpPr/>
          <p:nvPr/>
        </p:nvCxnSpPr>
        <p:spPr>
          <a:xfrm>
            <a:off x="533400" y="1447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17526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3400" y="20574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 y="23622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400" y="26670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400" y="2971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 y="32766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3400" y="35814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3400" y="38862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3400" y="41910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3400" y="4495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3400" y="4800600"/>
            <a:ext cx="45720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Content Placeholder 2"/>
          <p:cNvSpPr txBox="1">
            <a:spLocks/>
          </p:cNvSpPr>
          <p:nvPr/>
        </p:nvSpPr>
        <p:spPr>
          <a:xfrm>
            <a:off x="12700" y="5410200"/>
            <a:ext cx="9144000" cy="12192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mr-IN" dirty="0" smtClean="0">
                <a:solidFill>
                  <a:srgbClr val="E46C0A"/>
                </a:solidFill>
              </a:rPr>
              <a:t>…</a:t>
            </a:r>
            <a:r>
              <a:rPr lang="en-US" dirty="0" smtClean="0">
                <a:solidFill>
                  <a:srgbClr val="E46C0A"/>
                </a:solidFill>
              </a:rPr>
              <a:t>but this is a very human view</a:t>
            </a:r>
          </a:p>
          <a:p>
            <a:pPr marL="0" indent="0" algn="r">
              <a:buNone/>
            </a:pPr>
            <a:r>
              <a:rPr lang="en-US" dirty="0" smtClean="0">
                <a:solidFill>
                  <a:srgbClr val="E46C0A"/>
                </a:solidFill>
              </a:rPr>
              <a:t>also try 0x11223344</a:t>
            </a:r>
          </a:p>
        </p:txBody>
      </p:sp>
    </p:spTree>
    <p:extLst>
      <p:ext uri="{BB962C8B-B14F-4D97-AF65-F5344CB8AC3E}">
        <p14:creationId xmlns:p14="http://schemas.microsoft.com/office/powerpoint/2010/main" val="33275464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Disassembler</a:t>
            </a:r>
            <a:endParaRPr lang="en-US" dirty="0"/>
          </a:p>
        </p:txBody>
      </p:sp>
      <p:pic>
        <p:nvPicPr>
          <p:cNvPr id="4" name="Picture 3" descr="capst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933" y="829734"/>
            <a:ext cx="3888908" cy="3830574"/>
          </a:xfrm>
          <a:prstGeom prst="rect">
            <a:avLst/>
          </a:prstGeom>
        </p:spPr>
      </p:pic>
      <p:sp>
        <p:nvSpPr>
          <p:cNvPr id="9" name="Content Placeholder 2"/>
          <p:cNvSpPr txBox="1">
            <a:spLocks/>
          </p:cNvSpPr>
          <p:nvPr/>
        </p:nvSpPr>
        <p:spPr>
          <a:xfrm>
            <a:off x="152400" y="4953000"/>
            <a:ext cx="8839200" cy="1676400"/>
          </a:xfrm>
          <a:prstGeom prst="rect">
            <a:avLst/>
          </a:prstGeom>
          <a:solidFill>
            <a:schemeClr val="bg1">
              <a:lumMod val="85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rgbClr val="FF0000"/>
                </a:solidFill>
              </a:rPr>
              <a:t>from</a:t>
            </a:r>
            <a:r>
              <a:rPr lang="en-US" dirty="0" smtClean="0"/>
              <a:t> capstone import </a:t>
            </a:r>
            <a:r>
              <a:rPr lang="en-US" dirty="0" smtClean="0">
                <a:solidFill>
                  <a:srgbClr val="0000FF"/>
                </a:solidFill>
              </a:rPr>
              <a:t>*</a:t>
            </a:r>
            <a:r>
              <a:rPr lang="en-US" dirty="0" smtClean="0"/>
              <a:t/>
            </a:r>
            <a:br>
              <a:rPr lang="en-US" dirty="0" smtClean="0"/>
            </a:br>
            <a:r>
              <a:rPr lang="en-US" dirty="0" smtClean="0"/>
              <a:t>md = Cs</a:t>
            </a:r>
            <a:r>
              <a:rPr lang="en-US" dirty="0" smtClean="0">
                <a:solidFill>
                  <a:srgbClr val="0000FF"/>
                </a:solidFill>
              </a:rPr>
              <a:t>(</a:t>
            </a:r>
            <a:r>
              <a:rPr lang="en-US" dirty="0" smtClean="0"/>
              <a:t>CS_ARCH_PPC, 0</a:t>
            </a:r>
            <a:r>
              <a:rPr lang="en-US" dirty="0" smtClean="0">
                <a:solidFill>
                  <a:srgbClr val="0000FF"/>
                </a:solidFill>
              </a:rPr>
              <a:t>)</a:t>
            </a:r>
            <a:r>
              <a:rPr lang="en-US" dirty="0" smtClean="0"/>
              <a:t/>
            </a:r>
            <a:br>
              <a:rPr lang="en-US" dirty="0" smtClean="0"/>
            </a:br>
            <a:r>
              <a:rPr lang="en-US" dirty="0" smtClean="0">
                <a:solidFill>
                  <a:srgbClr val="FF0000"/>
                </a:solidFill>
              </a:rPr>
              <a:t>for</a:t>
            </a:r>
            <a:r>
              <a:rPr lang="en-US" dirty="0" smtClean="0"/>
              <a:t> I </a:t>
            </a:r>
            <a:r>
              <a:rPr lang="en-US" dirty="0" smtClean="0">
                <a:solidFill>
                  <a:srgbClr val="FF0000"/>
                </a:solidFill>
              </a:rPr>
              <a:t>in</a:t>
            </a:r>
            <a:r>
              <a:rPr lang="en-US" dirty="0" smtClean="0"/>
              <a:t> </a:t>
            </a:r>
            <a:r>
              <a:rPr lang="en-US" dirty="0" err="1" smtClean="0"/>
              <a:t>md.disasm</a:t>
            </a:r>
            <a:r>
              <a:rPr lang="en-US" dirty="0" smtClean="0"/>
              <a:t>(</a:t>
            </a:r>
            <a:r>
              <a:rPr lang="en-US" dirty="0" smtClean="0">
                <a:solidFill>
                  <a:srgbClr val="0000FF"/>
                </a:solidFill>
              </a:rPr>
              <a:t>“</a:t>
            </a:r>
            <a:r>
              <a:rPr lang="en-US" dirty="0" smtClean="0"/>
              <a:t>\</a:t>
            </a:r>
            <a:r>
              <a:rPr lang="en-US" dirty="0" err="1" smtClean="0"/>
              <a:t>xDE</a:t>
            </a:r>
            <a:r>
              <a:rPr lang="en-US" dirty="0" smtClean="0"/>
              <a:t>\</a:t>
            </a:r>
            <a:r>
              <a:rPr lang="en-US" dirty="0" err="1" smtClean="0"/>
              <a:t>xAD</a:t>
            </a:r>
            <a:r>
              <a:rPr lang="en-US" dirty="0" smtClean="0"/>
              <a:t>\</a:t>
            </a:r>
            <a:r>
              <a:rPr lang="en-US" dirty="0" err="1" smtClean="0"/>
              <a:t>xBe</a:t>
            </a:r>
            <a:r>
              <a:rPr lang="en-US" dirty="0" smtClean="0"/>
              <a:t>\</a:t>
            </a:r>
            <a:r>
              <a:rPr lang="en-US" dirty="0" err="1" smtClean="0"/>
              <a:t>xEF</a:t>
            </a:r>
            <a:r>
              <a:rPr lang="en-US" dirty="0" smtClean="0">
                <a:solidFill>
                  <a:srgbClr val="0000FF"/>
                </a:solidFill>
              </a:rPr>
              <a:t>”</a:t>
            </a:r>
            <a:r>
              <a:rPr lang="en-US" dirty="0" smtClean="0"/>
              <a:t>, 0):</a:t>
            </a:r>
            <a:br>
              <a:rPr lang="en-US" dirty="0" smtClean="0"/>
            </a:br>
            <a:r>
              <a:rPr lang="en-US" dirty="0" smtClean="0"/>
              <a:t>	</a:t>
            </a:r>
            <a:r>
              <a:rPr lang="en-US" dirty="0" smtClean="0">
                <a:solidFill>
                  <a:srgbClr val="FF0000"/>
                </a:solidFill>
              </a:rPr>
              <a:t>print</a:t>
            </a:r>
            <a:r>
              <a:rPr lang="en-US" dirty="0" smtClean="0"/>
              <a:t> </a:t>
            </a:r>
            <a:r>
              <a:rPr lang="en-US" dirty="0" err="1" smtClean="0"/>
              <a:t>i.mnemonic</a:t>
            </a:r>
            <a:r>
              <a:rPr lang="en-US" dirty="0" smtClean="0"/>
              <a:t> + </a:t>
            </a:r>
            <a:r>
              <a:rPr lang="en-US" dirty="0" smtClean="0">
                <a:solidFill>
                  <a:srgbClr val="0000FF"/>
                </a:solidFill>
              </a:rPr>
              <a:t>‘ ‘</a:t>
            </a:r>
            <a:r>
              <a:rPr lang="en-US" dirty="0" smtClean="0"/>
              <a:t> + </a:t>
            </a:r>
            <a:r>
              <a:rPr lang="en-US" dirty="0" err="1" smtClean="0"/>
              <a:t>i.op_str</a:t>
            </a:r>
            <a:endParaRPr lang="en-US" dirty="0"/>
          </a:p>
        </p:txBody>
      </p:sp>
      <p:sp>
        <p:nvSpPr>
          <p:cNvPr id="10" name="Content Placeholder 2"/>
          <p:cNvSpPr>
            <a:spLocks noGrp="1"/>
          </p:cNvSpPr>
          <p:nvPr>
            <p:ph idx="1"/>
          </p:nvPr>
        </p:nvSpPr>
        <p:spPr>
          <a:xfrm>
            <a:off x="152400" y="795867"/>
            <a:ext cx="4724400" cy="2480733"/>
          </a:xfrm>
        </p:spPr>
        <p:txBody>
          <a:bodyPr/>
          <a:lstStyle/>
          <a:p>
            <a:pPr marL="0" indent="0">
              <a:buNone/>
            </a:pPr>
            <a:r>
              <a:rPr lang="en-US" sz="6000" dirty="0" smtClean="0"/>
              <a:t>Capstone</a:t>
            </a:r>
          </a:p>
          <a:p>
            <a:pPr marL="0" indent="0">
              <a:buNone/>
            </a:pPr>
            <a:r>
              <a:rPr lang="en-US" sz="6000" dirty="0" smtClean="0"/>
              <a:t>Engine!</a:t>
            </a:r>
          </a:p>
        </p:txBody>
      </p:sp>
    </p:spTree>
    <p:extLst>
      <p:ext uri="{BB962C8B-B14F-4D97-AF65-F5344CB8AC3E}">
        <p14:creationId xmlns:p14="http://schemas.microsoft.com/office/powerpoint/2010/main" val="33772189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 Capstone</a:t>
            </a:r>
            <a:endParaRPr lang="en-US" dirty="0"/>
          </a:p>
        </p:txBody>
      </p:sp>
      <p:sp>
        <p:nvSpPr>
          <p:cNvPr id="5" name="Content Placeholder 5"/>
          <p:cNvSpPr>
            <a:spLocks noGrp="1"/>
          </p:cNvSpPr>
          <p:nvPr>
            <p:ph idx="1"/>
          </p:nvPr>
        </p:nvSpPr>
        <p:spPr>
          <a:xfrm>
            <a:off x="152400" y="800704"/>
            <a:ext cx="8839200" cy="3009296"/>
          </a:xfr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marL="0" indent="0">
              <a:buNone/>
            </a:pPr>
            <a:r>
              <a:rPr lang="en-US" sz="2800" dirty="0" smtClean="0">
                <a:solidFill>
                  <a:srgbClr val="000000"/>
                </a:solidFill>
                <a:latin typeface="Lucida Console"/>
                <a:cs typeface="Lucida Console"/>
              </a:rPr>
              <a:t>Pros</a:t>
            </a:r>
          </a:p>
          <a:p>
            <a:r>
              <a:rPr lang="en-US" sz="2800" dirty="0" smtClean="0">
                <a:solidFill>
                  <a:srgbClr val="000000"/>
                </a:solidFill>
                <a:latin typeface="Lucida Console"/>
                <a:cs typeface="Lucida Console"/>
              </a:rPr>
              <a:t>Free: BSD License</a:t>
            </a:r>
          </a:p>
          <a:p>
            <a:r>
              <a:rPr lang="en-US" sz="2800" dirty="0" smtClean="0">
                <a:solidFill>
                  <a:srgbClr val="000000"/>
                </a:solidFill>
                <a:latin typeface="Lucida Console"/>
                <a:cs typeface="Lucida Console"/>
              </a:rPr>
              <a:t>Multiple Architectures</a:t>
            </a:r>
          </a:p>
          <a:p>
            <a:r>
              <a:rPr lang="en-US" sz="2800" dirty="0" smtClean="0">
                <a:solidFill>
                  <a:srgbClr val="000000"/>
                </a:solidFill>
                <a:latin typeface="Lucida Console"/>
                <a:cs typeface="Lucida Console"/>
              </a:rPr>
              <a:t>Easy to Install (brew, pip, apt-get)</a:t>
            </a:r>
          </a:p>
          <a:p>
            <a:r>
              <a:rPr lang="en-US" sz="2800" dirty="0" smtClean="0">
                <a:solidFill>
                  <a:srgbClr val="000000"/>
                </a:solidFill>
                <a:latin typeface="Lucida Console"/>
                <a:cs typeface="Lucida Console"/>
              </a:rPr>
              <a:t>Widespread Adoption</a:t>
            </a:r>
          </a:p>
        </p:txBody>
      </p:sp>
      <p:sp>
        <p:nvSpPr>
          <p:cNvPr id="7" name="Content Placeholder 5"/>
          <p:cNvSpPr txBox="1">
            <a:spLocks/>
          </p:cNvSpPr>
          <p:nvPr/>
        </p:nvSpPr>
        <p:spPr>
          <a:xfrm>
            <a:off x="152400" y="4038600"/>
            <a:ext cx="8839200" cy="2590800"/>
          </a:xfrm>
          <a:prstGeom prst="rect">
            <a:avLst/>
          </a:prstGeo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solidFill>
                  <a:srgbClr val="000000"/>
                </a:solidFill>
              </a:rPr>
              <a:t>Cons</a:t>
            </a:r>
          </a:p>
          <a:p>
            <a:r>
              <a:rPr lang="en-US" sz="2800" dirty="0" smtClean="0"/>
              <a:t>Not performance oriented</a:t>
            </a:r>
          </a:p>
          <a:p>
            <a:r>
              <a:rPr lang="en-US" sz="2800" dirty="0" smtClean="0">
                <a:solidFill>
                  <a:srgbClr val="000000"/>
                </a:solidFill>
              </a:rPr>
              <a:t>The </a:t>
            </a:r>
            <a:r>
              <a:rPr lang="en-US" sz="2800" dirty="0" err="1" smtClean="0">
                <a:solidFill>
                  <a:srgbClr val="000000"/>
                </a:solidFill>
              </a:rPr>
              <a:t>cs_detail</a:t>
            </a:r>
            <a:r>
              <a:rPr lang="en-US" sz="2800" dirty="0" smtClean="0">
                <a:solidFill>
                  <a:srgbClr val="000000"/>
                </a:solidFill>
              </a:rPr>
              <a:t> isn’t always accurate</a:t>
            </a:r>
          </a:p>
          <a:p>
            <a:r>
              <a:rPr lang="en-US" sz="2800" dirty="0" smtClean="0">
                <a:solidFill>
                  <a:srgbClr val="000000"/>
                </a:solidFill>
              </a:rPr>
              <a:t>Some bugs</a:t>
            </a:r>
          </a:p>
        </p:txBody>
      </p:sp>
    </p:spTree>
    <p:extLst>
      <p:ext uri="{BB962C8B-B14F-4D97-AF65-F5344CB8AC3E}">
        <p14:creationId xmlns:p14="http://schemas.microsoft.com/office/powerpoint/2010/main" val="16097839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a:t>
            </a:r>
            <a:r>
              <a:rPr lang="en-US" dirty="0" err="1" smtClean="0"/>
              <a:t>Ain’t</a:t>
            </a:r>
            <a:r>
              <a:rPr lang="en-US" dirty="0" smtClean="0"/>
              <a:t> Perfect</a:t>
            </a:r>
            <a:endParaRPr lang="en-US" dirty="0"/>
          </a:p>
        </p:txBody>
      </p:sp>
      <p:pic>
        <p:nvPicPr>
          <p:cNvPr id="6" name="Picture 5" descr="Screen Shot 2018-05-17 at 8.42.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0"/>
            <a:ext cx="8915400" cy="4847749"/>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19437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Speed</a:t>
            </a:r>
            <a:endParaRPr lang="en-US" dirty="0"/>
          </a:p>
        </p:txBody>
      </p:sp>
      <p:pic>
        <p:nvPicPr>
          <p:cNvPr id="6" name="Picture 5" descr="Screen Shot 2018-05-16 at 9.44.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791200"/>
            <a:ext cx="3657600" cy="1016000"/>
          </a:xfrm>
          <a:prstGeom prst="rect">
            <a:avLst/>
          </a:prstGeom>
        </p:spPr>
      </p:pic>
      <p:sp>
        <p:nvSpPr>
          <p:cNvPr id="7" name="Content Placeholder 4"/>
          <p:cNvSpPr txBox="1">
            <a:spLocks/>
          </p:cNvSpPr>
          <p:nvPr/>
        </p:nvSpPr>
        <p:spPr>
          <a:xfrm>
            <a:off x="135467" y="6121400"/>
            <a:ext cx="2997200" cy="685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hlinkClick r:id="rId4"/>
              </a:rPr>
              <a:t>[Timing Tests]</a:t>
            </a:r>
            <a:endParaRPr lang="en-US" dirty="0" smtClean="0"/>
          </a:p>
        </p:txBody>
      </p:sp>
      <p:sp>
        <p:nvSpPr>
          <p:cNvPr id="11" name="TextBox 10"/>
          <p:cNvSpPr txBox="1"/>
          <p:nvPr/>
        </p:nvSpPr>
        <p:spPr>
          <a:xfrm>
            <a:off x="381000" y="4774011"/>
            <a:ext cx="8229600" cy="461665"/>
          </a:xfrm>
          <a:prstGeom prst="rect">
            <a:avLst/>
          </a:prstGeom>
          <a:noFill/>
        </p:spPr>
        <p:txBody>
          <a:bodyPr wrap="square" rtlCol="0">
            <a:spAutoFit/>
          </a:bodyPr>
          <a:lstStyle/>
          <a:p>
            <a:r>
              <a:rPr lang="en-US" sz="2400" dirty="0" smtClean="0"/>
              <a:t>How long to go thru instruction space? About 40 minutes</a:t>
            </a:r>
            <a:endParaRPr lang="en-US" sz="2400" dirty="0"/>
          </a:p>
        </p:txBody>
      </p:sp>
      <p:pic>
        <p:nvPicPr>
          <p:cNvPr id="12" name="Picture 11" descr="Screen Shot 2018-05-16 at 4.43.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762000"/>
            <a:ext cx="6553200" cy="4196677"/>
          </a:xfrm>
          <a:prstGeom prst="rect">
            <a:avLst/>
          </a:prstGeom>
        </p:spPr>
      </p:pic>
    </p:spTree>
    <p:extLst>
      <p:ext uri="{BB962C8B-B14F-4D97-AF65-F5344CB8AC3E}">
        <p14:creationId xmlns:p14="http://schemas.microsoft.com/office/powerpoint/2010/main" val="25296021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Speed</a:t>
            </a:r>
            <a:endParaRPr lang="en-US" dirty="0"/>
          </a:p>
        </p:txBody>
      </p:sp>
      <p:pic>
        <p:nvPicPr>
          <p:cNvPr id="6" name="Picture 5" descr="Screen Shot 2018-05-16 at 9.44.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791200"/>
            <a:ext cx="3657600" cy="1016000"/>
          </a:xfrm>
          <a:prstGeom prst="rect">
            <a:avLst/>
          </a:prstGeom>
        </p:spPr>
      </p:pic>
      <p:sp>
        <p:nvSpPr>
          <p:cNvPr id="7" name="Content Placeholder 4"/>
          <p:cNvSpPr txBox="1">
            <a:spLocks/>
          </p:cNvSpPr>
          <p:nvPr/>
        </p:nvSpPr>
        <p:spPr>
          <a:xfrm>
            <a:off x="135467" y="6121400"/>
            <a:ext cx="2997200" cy="685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hlinkClick r:id="rId4"/>
              </a:rPr>
              <a:t>[Timing Tests]</a:t>
            </a:r>
            <a:endParaRPr lang="en-US" dirty="0" smtClean="0"/>
          </a:p>
        </p:txBody>
      </p:sp>
      <p:pic>
        <p:nvPicPr>
          <p:cNvPr id="8" name="Picture 7" descr="Screen Shot 2018-05-16 at 10.03.4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93" y="762000"/>
            <a:ext cx="8906910" cy="3458633"/>
          </a:xfrm>
          <a:prstGeom prst="rect">
            <a:avLst/>
          </a:prstGeom>
        </p:spPr>
      </p:pic>
      <p:sp>
        <p:nvSpPr>
          <p:cNvPr id="11" name="TextBox 10"/>
          <p:cNvSpPr txBox="1"/>
          <p:nvPr/>
        </p:nvSpPr>
        <p:spPr>
          <a:xfrm>
            <a:off x="381000" y="4495800"/>
            <a:ext cx="8229600" cy="369332"/>
          </a:xfrm>
          <a:prstGeom prst="rect">
            <a:avLst/>
          </a:prstGeom>
          <a:noFill/>
        </p:spPr>
        <p:txBody>
          <a:bodyPr wrap="square" rtlCol="0">
            <a:spAutoFit/>
          </a:bodyPr>
          <a:lstStyle/>
          <a:p>
            <a:r>
              <a:rPr lang="en-US" dirty="0" smtClean="0"/>
              <a:t>How long to go thru instruction space? About 40 minutes</a:t>
            </a:r>
            <a:endParaRPr lang="en-US" dirty="0"/>
          </a:p>
        </p:txBody>
      </p:sp>
    </p:spTree>
    <p:extLst>
      <p:ext uri="{BB962C8B-B14F-4D97-AF65-F5344CB8AC3E}">
        <p14:creationId xmlns:p14="http://schemas.microsoft.com/office/powerpoint/2010/main" val="1986300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Number Line</a:t>
            </a:r>
            <a:endParaRPr lang="en-US" dirty="0"/>
          </a:p>
        </p:txBody>
      </p:sp>
      <p:sp>
        <p:nvSpPr>
          <p:cNvPr id="3" name="Content Placeholder 2"/>
          <p:cNvSpPr>
            <a:spLocks noGrp="1"/>
          </p:cNvSpPr>
          <p:nvPr>
            <p:ph idx="1"/>
          </p:nvPr>
        </p:nvSpPr>
        <p:spPr>
          <a:xfrm>
            <a:off x="152400" y="685800"/>
            <a:ext cx="8839200" cy="5257800"/>
          </a:xfrm>
          <a:solidFill>
            <a:schemeClr val="bg1">
              <a:lumMod val="85000"/>
            </a:schemeClr>
          </a:solidFill>
        </p:spPr>
        <p:txBody>
          <a:bodyPr/>
          <a:lstStyle/>
          <a:p>
            <a:pPr marL="0" indent="0">
              <a:buNone/>
            </a:pPr>
            <a:r>
              <a:rPr lang="en-US" dirty="0" smtClean="0"/>
              <a:t>examples = </a:t>
            </a:r>
            <a:r>
              <a:rPr lang="en-US" dirty="0" smtClean="0">
                <a:solidFill>
                  <a:srgbClr val="3366FF"/>
                </a:solidFill>
              </a:rPr>
              <a:t>{}</a:t>
            </a:r>
            <a:br>
              <a:rPr lang="en-US" dirty="0" smtClean="0">
                <a:solidFill>
                  <a:srgbClr val="3366FF"/>
                </a:solidFill>
              </a:rPr>
            </a:br>
            <a:r>
              <a:rPr lang="en-US" dirty="0" smtClean="0"/>
              <a:t>count = </a:t>
            </a:r>
            <a:r>
              <a:rPr lang="en-US" dirty="0" smtClean="0">
                <a:solidFill>
                  <a:srgbClr val="3366FF"/>
                </a:solidFill>
              </a:rPr>
              <a:t>{}</a:t>
            </a:r>
          </a:p>
          <a:p>
            <a:pPr marL="0" indent="0">
              <a:buNone/>
            </a:pPr>
            <a:endParaRPr lang="en-US" dirty="0" smtClean="0"/>
          </a:p>
          <a:p>
            <a:pPr marL="0" indent="0">
              <a:buNone/>
            </a:pPr>
            <a:r>
              <a:rPr lang="en-US" dirty="0" smtClean="0">
                <a:solidFill>
                  <a:srgbClr val="FF0000"/>
                </a:solidFill>
              </a:rPr>
              <a:t>for</a:t>
            </a:r>
            <a:r>
              <a:rPr lang="en-US" dirty="0" smtClean="0"/>
              <a:t> </a:t>
            </a:r>
            <a:r>
              <a:rPr lang="en-US" dirty="0" err="1" smtClean="0"/>
              <a:t>insword</a:t>
            </a:r>
            <a:r>
              <a:rPr lang="en-US" dirty="0" smtClean="0"/>
              <a:t> </a:t>
            </a:r>
            <a:r>
              <a:rPr lang="en-US" dirty="0" smtClean="0">
                <a:solidFill>
                  <a:srgbClr val="FF0000"/>
                </a:solidFill>
              </a:rPr>
              <a:t>in</a:t>
            </a:r>
            <a:r>
              <a:rPr lang="en-US" dirty="0" smtClean="0"/>
              <a:t> </a:t>
            </a:r>
            <a:r>
              <a:rPr lang="en-US" dirty="0" err="1" smtClean="0"/>
              <a:t>xrange</a:t>
            </a:r>
            <a:r>
              <a:rPr lang="en-US" dirty="0" smtClean="0">
                <a:solidFill>
                  <a:srgbClr val="3366FF"/>
                </a:solidFill>
              </a:rPr>
              <a:t>(</a:t>
            </a:r>
            <a:r>
              <a:rPr lang="en-US" dirty="0" smtClean="0"/>
              <a:t>0,2</a:t>
            </a:r>
            <a:r>
              <a:rPr lang="en-US" dirty="0" smtClean="0">
                <a:solidFill>
                  <a:srgbClr val="3366FF"/>
                </a:solidFill>
              </a:rPr>
              <a:t>**</a:t>
            </a:r>
            <a:r>
              <a:rPr lang="en-US" dirty="0" smtClean="0"/>
              <a:t>32</a:t>
            </a:r>
            <a:r>
              <a:rPr lang="en-US" dirty="0" smtClean="0">
                <a:solidFill>
                  <a:srgbClr val="3366FF"/>
                </a:solidFill>
              </a:rPr>
              <a:t>):</a:t>
            </a:r>
          </a:p>
          <a:p>
            <a:pPr marL="0" indent="0">
              <a:buNone/>
            </a:pPr>
            <a:endParaRPr lang="en-US" dirty="0" smtClean="0"/>
          </a:p>
          <a:p>
            <a:pPr marL="0" indent="0">
              <a:buNone/>
            </a:pPr>
            <a:r>
              <a:rPr lang="en-US" dirty="0"/>
              <a:t>	</a:t>
            </a:r>
            <a:r>
              <a:rPr lang="en-US" dirty="0" err="1" smtClean="0"/>
              <a:t>opcode</a:t>
            </a:r>
            <a:r>
              <a:rPr lang="en-US" dirty="0" smtClean="0"/>
              <a:t> </a:t>
            </a:r>
            <a:r>
              <a:rPr lang="en-US" dirty="0" smtClean="0">
                <a:solidFill>
                  <a:srgbClr val="3366FF"/>
                </a:solidFill>
              </a:rPr>
              <a:t>=</a:t>
            </a:r>
            <a:r>
              <a:rPr lang="en-US" dirty="0" smtClean="0"/>
              <a:t> disassemble</a:t>
            </a:r>
            <a:r>
              <a:rPr lang="en-US" dirty="0" smtClean="0">
                <a:solidFill>
                  <a:srgbClr val="3366FF"/>
                </a:solidFill>
              </a:rPr>
              <a:t>(</a:t>
            </a:r>
            <a:r>
              <a:rPr lang="en-US" dirty="0" err="1" smtClean="0"/>
              <a:t>insword</a:t>
            </a:r>
            <a:r>
              <a:rPr lang="en-US" dirty="0" smtClean="0">
                <a:solidFill>
                  <a:srgbClr val="3366FF"/>
                </a:solidFill>
              </a:rPr>
              <a:t>)</a:t>
            </a:r>
            <a:r>
              <a:rPr lang="en-US" dirty="0" smtClean="0"/>
              <a:t>.split</a:t>
            </a:r>
            <a:r>
              <a:rPr lang="en-US" dirty="0" smtClean="0">
                <a:solidFill>
                  <a:srgbClr val="3366FF"/>
                </a:solidFill>
              </a:rPr>
              <a:t>()[</a:t>
            </a:r>
            <a:r>
              <a:rPr lang="en-US" dirty="0" smtClean="0"/>
              <a:t>0</a:t>
            </a:r>
            <a:r>
              <a:rPr lang="en-US" dirty="0" smtClean="0">
                <a:solidFill>
                  <a:srgbClr val="3366FF"/>
                </a:solidFill>
              </a:rPr>
              <a:t>]</a:t>
            </a:r>
          </a:p>
          <a:p>
            <a:pPr marL="0" indent="0">
              <a:buNone/>
            </a:pPr>
            <a:endParaRPr lang="en-US" dirty="0" smtClean="0"/>
          </a:p>
          <a:p>
            <a:pPr marL="0" indent="0">
              <a:buNone/>
            </a:pPr>
            <a:r>
              <a:rPr lang="en-US" dirty="0"/>
              <a:t>	</a:t>
            </a:r>
            <a:r>
              <a:rPr lang="en-US" dirty="0" smtClean="0">
                <a:solidFill>
                  <a:srgbClr val="FF0000"/>
                </a:solidFill>
              </a:rPr>
              <a:t>if not</a:t>
            </a:r>
            <a:r>
              <a:rPr lang="en-US" dirty="0" smtClean="0"/>
              <a:t> </a:t>
            </a:r>
            <a:r>
              <a:rPr lang="en-US" dirty="0" err="1" smtClean="0"/>
              <a:t>opcode</a:t>
            </a:r>
            <a:r>
              <a:rPr lang="en-US" dirty="0" smtClean="0"/>
              <a:t> </a:t>
            </a:r>
            <a:r>
              <a:rPr lang="en-US" dirty="0" smtClean="0">
                <a:solidFill>
                  <a:srgbClr val="FF0000"/>
                </a:solidFill>
              </a:rPr>
              <a:t>in</a:t>
            </a:r>
            <a:r>
              <a:rPr lang="en-US" dirty="0" smtClean="0"/>
              <a:t> examples</a:t>
            </a:r>
            <a:r>
              <a:rPr lang="en-US" dirty="0" smtClean="0">
                <a:solidFill>
                  <a:srgbClr val="3366FF"/>
                </a:solidFill>
              </a:rPr>
              <a:t>:</a:t>
            </a:r>
          </a:p>
          <a:p>
            <a:pPr marL="0" indent="0">
              <a:buNone/>
            </a:pPr>
            <a:r>
              <a:rPr lang="en-US" dirty="0"/>
              <a:t>	</a:t>
            </a:r>
            <a:r>
              <a:rPr lang="en-US" dirty="0" smtClean="0"/>
              <a:t>	examples</a:t>
            </a:r>
            <a:r>
              <a:rPr lang="en-US" dirty="0" smtClean="0">
                <a:solidFill>
                  <a:srgbClr val="3366FF"/>
                </a:solidFill>
              </a:rPr>
              <a:t>[</a:t>
            </a:r>
            <a:r>
              <a:rPr lang="en-US" dirty="0" err="1" smtClean="0"/>
              <a:t>opcode</a:t>
            </a:r>
            <a:r>
              <a:rPr lang="en-US" dirty="0" smtClean="0">
                <a:solidFill>
                  <a:srgbClr val="3366FF"/>
                </a:solidFill>
              </a:rPr>
              <a:t>]</a:t>
            </a:r>
            <a:r>
              <a:rPr lang="en-US" dirty="0" smtClean="0"/>
              <a:t> </a:t>
            </a:r>
            <a:r>
              <a:rPr lang="en-US" dirty="0" smtClean="0">
                <a:solidFill>
                  <a:srgbClr val="3366FF"/>
                </a:solidFill>
              </a:rPr>
              <a:t>=</a:t>
            </a:r>
            <a:r>
              <a:rPr lang="en-US" dirty="0" smtClean="0"/>
              <a:t> </a:t>
            </a:r>
            <a:r>
              <a:rPr lang="en-US" dirty="0" err="1" smtClean="0"/>
              <a:t>insword</a:t>
            </a:r>
            <a:r>
              <a:rPr lang="en-US" dirty="0" smtClean="0"/>
              <a:t/>
            </a:r>
            <a:br>
              <a:rPr lang="en-US" dirty="0" smtClean="0"/>
            </a:br>
            <a:r>
              <a:rPr lang="en-US" dirty="0" smtClean="0"/>
              <a:t>		count</a:t>
            </a:r>
            <a:r>
              <a:rPr lang="en-US" dirty="0" smtClean="0">
                <a:solidFill>
                  <a:srgbClr val="3366FF"/>
                </a:solidFill>
              </a:rPr>
              <a:t>[</a:t>
            </a:r>
            <a:r>
              <a:rPr lang="en-US" dirty="0" err="1" smtClean="0"/>
              <a:t>opcode</a:t>
            </a:r>
            <a:r>
              <a:rPr lang="en-US" dirty="0" smtClean="0">
                <a:solidFill>
                  <a:srgbClr val="3366FF"/>
                </a:solidFill>
              </a:rPr>
              <a:t>] =</a:t>
            </a:r>
            <a:r>
              <a:rPr lang="en-US" dirty="0" smtClean="0"/>
              <a:t> 1</a:t>
            </a:r>
            <a:br>
              <a:rPr lang="en-US" dirty="0" smtClean="0"/>
            </a:br>
            <a:r>
              <a:rPr lang="en-US" dirty="0" smtClean="0"/>
              <a:t>	</a:t>
            </a:r>
            <a:r>
              <a:rPr lang="en-US" dirty="0" smtClean="0">
                <a:solidFill>
                  <a:srgbClr val="FF0000"/>
                </a:solidFill>
              </a:rPr>
              <a:t>else</a:t>
            </a:r>
            <a:r>
              <a:rPr lang="en-US" dirty="0" smtClean="0"/>
              <a:t>:</a:t>
            </a:r>
          </a:p>
          <a:p>
            <a:pPr marL="0" indent="0">
              <a:buNone/>
            </a:pPr>
            <a:r>
              <a:rPr lang="en-US" dirty="0"/>
              <a:t>	</a:t>
            </a:r>
            <a:r>
              <a:rPr lang="en-US" dirty="0" smtClean="0"/>
              <a:t>	count</a:t>
            </a:r>
            <a:r>
              <a:rPr lang="en-US" dirty="0" smtClean="0">
                <a:solidFill>
                  <a:srgbClr val="3366FF"/>
                </a:solidFill>
              </a:rPr>
              <a:t>[</a:t>
            </a:r>
            <a:r>
              <a:rPr lang="en-US" dirty="0" err="1" smtClean="0"/>
              <a:t>opcode</a:t>
            </a:r>
            <a:r>
              <a:rPr lang="en-US" dirty="0" smtClean="0">
                <a:solidFill>
                  <a:srgbClr val="3366FF"/>
                </a:solidFill>
              </a:rPr>
              <a:t>] +=</a:t>
            </a:r>
            <a:r>
              <a:rPr lang="en-US" dirty="0" smtClean="0"/>
              <a:t> 1</a:t>
            </a:r>
            <a:endParaRPr lang="en-US" dirty="0"/>
          </a:p>
        </p:txBody>
      </p:sp>
      <p:sp>
        <p:nvSpPr>
          <p:cNvPr id="4" name="Content Placeholder 2"/>
          <p:cNvSpPr txBox="1">
            <a:spLocks/>
          </p:cNvSpPr>
          <p:nvPr/>
        </p:nvSpPr>
        <p:spPr>
          <a:xfrm>
            <a:off x="12700" y="6172200"/>
            <a:ext cx="9144000" cy="6731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solidFill>
                  <a:srgbClr val="E46C0A"/>
                </a:solidFill>
              </a:rPr>
              <a:t>show </a:t>
            </a:r>
            <a:r>
              <a:rPr lang="en-US" sz="2000" dirty="0" err="1" smtClean="0">
                <a:solidFill>
                  <a:srgbClr val="E46C0A"/>
                </a:solidFill>
              </a:rPr>
              <a:t>survey_opcs.py</a:t>
            </a:r>
            <a:r>
              <a:rPr lang="en-US" sz="2000" dirty="0" smtClean="0">
                <a:solidFill>
                  <a:srgbClr val="E46C0A"/>
                </a:solidFill>
              </a:rPr>
              <a:t>, </a:t>
            </a:r>
            <a:r>
              <a:rPr lang="en-US" sz="2000" dirty="0" err="1" smtClean="0">
                <a:solidFill>
                  <a:srgbClr val="E46C0A"/>
                </a:solidFill>
              </a:rPr>
              <a:t>opc_counts.txt</a:t>
            </a:r>
            <a:r>
              <a:rPr lang="en-US" sz="2000" dirty="0" smtClean="0">
                <a:solidFill>
                  <a:srgbClr val="E46C0A"/>
                </a:solidFill>
              </a:rPr>
              <a:t>, </a:t>
            </a:r>
            <a:r>
              <a:rPr lang="en-US" sz="2000" dirty="0" err="1" smtClean="0">
                <a:solidFill>
                  <a:srgbClr val="E46C0A"/>
                </a:solidFill>
              </a:rPr>
              <a:t>opc_examples.txt</a:t>
            </a:r>
            <a:endParaRPr lang="en-US" sz="2000" dirty="0" smtClean="0">
              <a:solidFill>
                <a:srgbClr val="E46C0A"/>
              </a:solidFill>
            </a:endParaRPr>
          </a:p>
        </p:txBody>
      </p:sp>
    </p:spTree>
    <p:extLst>
      <p:ext uri="{BB962C8B-B14F-4D97-AF65-F5344CB8AC3E}">
        <p14:creationId xmlns:p14="http://schemas.microsoft.com/office/powerpoint/2010/main" val="1277738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Binary Ninja Development</a:t>
            </a:r>
            <a:endParaRPr lang="en-US" dirty="0"/>
          </a:p>
        </p:txBody>
      </p:sp>
      <p:sp>
        <p:nvSpPr>
          <p:cNvPr id="8" name="Content Placeholder 2"/>
          <p:cNvSpPr>
            <a:spLocks noGrp="1"/>
          </p:cNvSpPr>
          <p:nvPr>
            <p:ph idx="1"/>
          </p:nvPr>
        </p:nvSpPr>
        <p:spPr>
          <a:xfrm>
            <a:off x="0" y="572105"/>
            <a:ext cx="9144000" cy="723295"/>
          </a:xfrm>
        </p:spPr>
        <p:txBody>
          <a:bodyPr/>
          <a:lstStyle/>
          <a:p>
            <a:r>
              <a:rPr lang="en-US" sz="3600" dirty="0" smtClean="0"/>
              <a:t>“Round Tripping”</a:t>
            </a:r>
            <a:endParaRPr lang="en-US" sz="3600" dirty="0"/>
          </a:p>
        </p:txBody>
      </p:sp>
      <p:sp>
        <p:nvSpPr>
          <p:cNvPr id="11" name="Rectangle 10"/>
          <p:cNvSpPr/>
          <p:nvPr/>
        </p:nvSpPr>
        <p:spPr>
          <a:xfrm>
            <a:off x="990600" y="1323262"/>
            <a:ext cx="2895600" cy="5696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ucida Console"/>
                <a:cs typeface="Lucida Console"/>
              </a:rPr>
              <a:t>ENCODING</a:t>
            </a:r>
            <a:endParaRPr lang="en-US" sz="2800" dirty="0">
              <a:latin typeface="Lucida Console"/>
              <a:cs typeface="Lucida Console"/>
            </a:endParaRPr>
          </a:p>
        </p:txBody>
      </p:sp>
      <p:sp>
        <p:nvSpPr>
          <p:cNvPr id="12" name="Rectangle 11"/>
          <p:cNvSpPr/>
          <p:nvPr/>
        </p:nvSpPr>
        <p:spPr>
          <a:xfrm>
            <a:off x="990600" y="2390062"/>
            <a:ext cx="2895600" cy="5656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ucida Console"/>
                <a:cs typeface="Lucida Console"/>
              </a:rPr>
              <a:t>DISASSEMBLY</a:t>
            </a:r>
            <a:endParaRPr lang="en-US" sz="2800" dirty="0">
              <a:latin typeface="Lucida Console"/>
              <a:cs typeface="Lucida Console"/>
            </a:endParaRPr>
          </a:p>
        </p:txBody>
      </p:sp>
      <p:cxnSp>
        <p:nvCxnSpPr>
          <p:cNvPr id="17" name="Straight Arrow Connector 16"/>
          <p:cNvCxnSpPr>
            <a:endCxn id="12" idx="3"/>
          </p:cNvCxnSpPr>
          <p:nvPr/>
        </p:nvCxnSpPr>
        <p:spPr>
          <a:xfrm flipH="1">
            <a:off x="3886200" y="2672901"/>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1" idx="3"/>
          </p:cNvCxnSpPr>
          <p:nvPr/>
        </p:nvCxnSpPr>
        <p:spPr>
          <a:xfrm>
            <a:off x="3886200" y="1608097"/>
            <a:ext cx="304800"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191000" y="1608097"/>
            <a:ext cx="0" cy="1064804"/>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685800" y="1635394"/>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685800" y="2665282"/>
            <a:ext cx="304800"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685800" y="1635394"/>
            <a:ext cx="0" cy="102988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5257800" y="1295400"/>
            <a:ext cx="2895600" cy="5696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ucida Console"/>
                <a:cs typeface="Lucida Console"/>
              </a:rPr>
              <a:t>9421FFC0</a:t>
            </a:r>
            <a:endParaRPr lang="en-US" sz="2800" dirty="0">
              <a:latin typeface="Lucida Console"/>
              <a:cs typeface="Lucida Console"/>
            </a:endParaRPr>
          </a:p>
        </p:txBody>
      </p:sp>
      <p:sp>
        <p:nvSpPr>
          <p:cNvPr id="49" name="Rectangle 48"/>
          <p:cNvSpPr/>
          <p:nvPr/>
        </p:nvSpPr>
        <p:spPr>
          <a:xfrm>
            <a:off x="5257800" y="2362200"/>
            <a:ext cx="2895600" cy="5656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2400" dirty="0" err="1" smtClean="0">
                <a:latin typeface="Lucida Console"/>
                <a:cs typeface="Lucida Console"/>
              </a:rPr>
              <a:t>stw</a:t>
            </a:r>
            <a:r>
              <a:rPr lang="pl-PL" sz="2400" dirty="0" smtClean="0">
                <a:latin typeface="Lucida Console"/>
                <a:cs typeface="Lucida Console"/>
              </a:rPr>
              <a:t> r0, 0</a:t>
            </a:r>
            <a:r>
              <a:rPr lang="pl-PL" sz="2400" dirty="0">
                <a:latin typeface="Lucida Console"/>
                <a:cs typeface="Lucida Console"/>
              </a:rPr>
              <a:t>(r1)</a:t>
            </a:r>
            <a:endParaRPr lang="en-US" sz="2400" dirty="0">
              <a:latin typeface="Lucida Console"/>
              <a:cs typeface="Lucida Console"/>
            </a:endParaRPr>
          </a:p>
        </p:txBody>
      </p:sp>
      <p:cxnSp>
        <p:nvCxnSpPr>
          <p:cNvPr id="50" name="Straight Arrow Connector 49"/>
          <p:cNvCxnSpPr>
            <a:endCxn id="49" idx="3"/>
          </p:cNvCxnSpPr>
          <p:nvPr/>
        </p:nvCxnSpPr>
        <p:spPr>
          <a:xfrm flipH="1">
            <a:off x="8153400" y="2645039"/>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48" idx="3"/>
          </p:cNvCxnSpPr>
          <p:nvPr/>
        </p:nvCxnSpPr>
        <p:spPr>
          <a:xfrm>
            <a:off x="8153400" y="1580235"/>
            <a:ext cx="304800"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8458200" y="1580235"/>
            <a:ext cx="0" cy="1057185"/>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4953000" y="1607532"/>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flipH="1">
            <a:off x="4953000" y="2637420"/>
            <a:ext cx="304800"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4953000" y="1607532"/>
            <a:ext cx="0" cy="102988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58" name="Content Placeholder 2"/>
          <p:cNvSpPr txBox="1">
            <a:spLocks/>
          </p:cNvSpPr>
          <p:nvPr/>
        </p:nvSpPr>
        <p:spPr>
          <a:xfrm>
            <a:off x="152400" y="3657600"/>
            <a:ext cx="9144000" cy="2590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600" dirty="0"/>
          </a:p>
        </p:txBody>
      </p:sp>
      <p:pic>
        <p:nvPicPr>
          <p:cNvPr id="59" name="Picture 58" descr="Screen Shot 2018-05-17 at 9.38.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200400"/>
            <a:ext cx="5549900" cy="3251200"/>
          </a:xfrm>
          <a:prstGeom prst="rect">
            <a:avLst/>
          </a:prstGeom>
        </p:spPr>
      </p:pic>
    </p:spTree>
    <p:extLst>
      <p:ext uri="{BB962C8B-B14F-4D97-AF65-F5344CB8AC3E}">
        <p14:creationId xmlns:p14="http://schemas.microsoft.com/office/powerpoint/2010/main" val="23091160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Vanilla Genetic Algorithm</a:t>
            </a:r>
            <a:endParaRPr lang="en-US" dirty="0"/>
          </a:p>
        </p:txBody>
      </p:sp>
      <p:sp>
        <p:nvSpPr>
          <p:cNvPr id="3" name="Content Placeholder 2"/>
          <p:cNvSpPr>
            <a:spLocks noGrp="1"/>
          </p:cNvSpPr>
          <p:nvPr>
            <p:ph idx="1"/>
          </p:nvPr>
        </p:nvSpPr>
        <p:spPr>
          <a:xfrm>
            <a:off x="0" y="572105"/>
            <a:ext cx="9144000" cy="2094895"/>
          </a:xfrm>
        </p:spPr>
        <p:txBody>
          <a:bodyPr/>
          <a:lstStyle/>
          <a:p>
            <a:pPr marL="742950" indent="-742950">
              <a:buFont typeface="+mj-lt"/>
              <a:buAutoNum type="arabicPeriod"/>
            </a:pPr>
            <a:r>
              <a:rPr lang="en-US" sz="3600" strike="sngStrike" dirty="0"/>
              <a:t>Where </a:t>
            </a:r>
            <a:r>
              <a:rPr lang="en-US" sz="3600" strike="sngStrike" dirty="0" smtClean="0"/>
              <a:t>to start?</a:t>
            </a:r>
          </a:p>
          <a:p>
            <a:pPr marL="742950" indent="-742950">
              <a:buFont typeface="+mj-lt"/>
              <a:buAutoNum type="arabicPeriod"/>
            </a:pPr>
            <a:r>
              <a:rPr lang="en-US" sz="3600" dirty="0" smtClean="0"/>
              <a:t>What fitness function?</a:t>
            </a:r>
          </a:p>
          <a:p>
            <a:pPr marL="742950" indent="-742950">
              <a:buFont typeface="+mj-lt"/>
              <a:buAutoNum type="arabicPeriod"/>
            </a:pPr>
            <a:r>
              <a:rPr lang="en-US" sz="3600" dirty="0" smtClean="0"/>
              <a:t>How to converge?</a:t>
            </a:r>
          </a:p>
        </p:txBody>
      </p:sp>
      <p:sp>
        <p:nvSpPr>
          <p:cNvPr id="4" name="Content Placeholder 2"/>
          <p:cNvSpPr txBox="1">
            <a:spLocks/>
          </p:cNvSpPr>
          <p:nvPr/>
        </p:nvSpPr>
        <p:spPr>
          <a:xfrm>
            <a:off x="12700" y="5778500"/>
            <a:ext cx="9144000" cy="1066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rgbClr val="E46C0A"/>
                </a:solidFill>
              </a:rPr>
              <a:t>The remainder of this talk solves these problems.</a:t>
            </a:r>
          </a:p>
        </p:txBody>
      </p:sp>
    </p:spTree>
    <p:extLst>
      <p:ext uri="{BB962C8B-B14F-4D97-AF65-F5344CB8AC3E}">
        <p14:creationId xmlns:p14="http://schemas.microsoft.com/office/powerpoint/2010/main" val="999663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Space as a </a:t>
            </a:r>
            <a:r>
              <a:rPr lang="en-US" dirty="0" err="1" smtClean="0"/>
              <a:t>TreeMap</a:t>
            </a:r>
            <a:endParaRPr lang="en-US" dirty="0"/>
          </a:p>
        </p:txBody>
      </p:sp>
      <p:sp>
        <p:nvSpPr>
          <p:cNvPr id="3" name="TextBox 2"/>
          <p:cNvSpPr txBox="1"/>
          <p:nvPr/>
        </p:nvSpPr>
        <p:spPr>
          <a:xfrm>
            <a:off x="1600200" y="5791200"/>
            <a:ext cx="6477000" cy="646331"/>
          </a:xfrm>
          <a:prstGeom prst="rect">
            <a:avLst/>
          </a:prstGeom>
          <a:noFill/>
        </p:spPr>
        <p:txBody>
          <a:bodyPr wrap="square" rtlCol="0">
            <a:spAutoFit/>
          </a:bodyPr>
          <a:lstStyle/>
          <a:p>
            <a:pPr marL="285750" indent="-285750">
              <a:buFont typeface="Arial"/>
              <a:buChar char="•"/>
            </a:pPr>
            <a:r>
              <a:rPr lang="en-US" dirty="0">
                <a:hlinkClick r:id="rId3" action="ppaction://hlinkfile"/>
              </a:rPr>
              <a:t>m</a:t>
            </a:r>
            <a:r>
              <a:rPr lang="en-US" dirty="0" smtClean="0">
                <a:hlinkClick r:id="rId3" action="ppaction://hlinkfile"/>
              </a:rPr>
              <a:t>ips </a:t>
            </a:r>
            <a:r>
              <a:rPr lang="en-US" dirty="0" err="1" smtClean="0">
                <a:hlinkClick r:id="rId3" action="ppaction://hlinkfile"/>
              </a:rPr>
              <a:t>treemap</a:t>
            </a:r>
            <a:endParaRPr lang="en-US" dirty="0" smtClean="0"/>
          </a:p>
          <a:p>
            <a:pPr marL="285750" indent="-285750">
              <a:buFont typeface="Arial"/>
              <a:buChar char="•"/>
            </a:pPr>
            <a:r>
              <a:rPr lang="en-US" dirty="0">
                <a:hlinkClick r:id="rId4" action="ppaction://hlinkfile"/>
              </a:rPr>
              <a:t>p</a:t>
            </a:r>
            <a:r>
              <a:rPr lang="en-US" dirty="0" smtClean="0">
                <a:hlinkClick r:id="rId4" action="ppaction://hlinkfile"/>
              </a:rPr>
              <a:t>pc treemap</a:t>
            </a:r>
            <a:endParaRPr lang="en-US" dirty="0" smtClean="0"/>
          </a:p>
        </p:txBody>
      </p:sp>
      <p:pic>
        <p:nvPicPr>
          <p:cNvPr id="4" name="Picture 3" descr="Screen Shot 2018-05-16 at 2.09.4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38200"/>
            <a:ext cx="8458200" cy="4755428"/>
          </a:xfrm>
          <a:prstGeom prst="rect">
            <a:avLst/>
          </a:prstGeom>
        </p:spPr>
      </p:pic>
    </p:spTree>
    <p:extLst>
      <p:ext uri="{BB962C8B-B14F-4D97-AF65-F5344CB8AC3E}">
        <p14:creationId xmlns:p14="http://schemas.microsoft.com/office/powerpoint/2010/main" val="42490941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a:stCxn id="94" idx="3"/>
            <a:endCxn id="93" idx="7"/>
          </p:cNvCxnSpPr>
          <p:nvPr/>
        </p:nvCxnSpPr>
        <p:spPr>
          <a:xfrm flipH="1">
            <a:off x="4951299" y="4301819"/>
            <a:ext cx="1391910" cy="1415096"/>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Instruction Space as a Hypercube</a:t>
            </a:r>
            <a:endParaRPr lang="en-US" dirty="0"/>
          </a:p>
        </p:txBody>
      </p:sp>
      <p:sp>
        <p:nvSpPr>
          <p:cNvPr id="4" name="Oval 3"/>
          <p:cNvSpPr/>
          <p:nvPr/>
        </p:nvSpPr>
        <p:spPr>
          <a:xfrm>
            <a:off x="457200" y="2294232"/>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9" name="Oval 8"/>
          <p:cNvSpPr/>
          <p:nvPr/>
        </p:nvSpPr>
        <p:spPr>
          <a:xfrm>
            <a:off x="1524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4" name="Oval 13"/>
          <p:cNvSpPr/>
          <p:nvPr/>
        </p:nvSpPr>
        <p:spPr>
          <a:xfrm>
            <a:off x="2362200" y="21245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00</a:t>
            </a:r>
            <a:endParaRPr lang="en-US" sz="1200" dirty="0"/>
          </a:p>
        </p:txBody>
      </p:sp>
      <p:sp>
        <p:nvSpPr>
          <p:cNvPr id="16" name="Oval 15"/>
          <p:cNvSpPr/>
          <p:nvPr/>
        </p:nvSpPr>
        <p:spPr>
          <a:xfrm>
            <a:off x="3505200" y="7620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01</a:t>
            </a:r>
            <a:endParaRPr lang="en-US" sz="1200" dirty="0"/>
          </a:p>
        </p:txBody>
      </p:sp>
      <p:sp>
        <p:nvSpPr>
          <p:cNvPr id="17" name="Oval 16"/>
          <p:cNvSpPr/>
          <p:nvPr/>
        </p:nvSpPr>
        <p:spPr>
          <a:xfrm>
            <a:off x="4191000" y="215039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1</a:t>
            </a:r>
            <a:r>
              <a:rPr lang="en-US" sz="1200" dirty="0" smtClean="0"/>
              <a:t>0</a:t>
            </a:r>
            <a:endParaRPr lang="en-US" sz="1200" dirty="0"/>
          </a:p>
        </p:txBody>
      </p:sp>
      <p:sp>
        <p:nvSpPr>
          <p:cNvPr id="18" name="Oval 17"/>
          <p:cNvSpPr/>
          <p:nvPr/>
        </p:nvSpPr>
        <p:spPr>
          <a:xfrm>
            <a:off x="5334000" y="787842"/>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11</a:t>
            </a:r>
            <a:endParaRPr lang="en-US" sz="1200" dirty="0"/>
          </a:p>
        </p:txBody>
      </p:sp>
      <p:cxnSp>
        <p:nvCxnSpPr>
          <p:cNvPr id="6" name="Straight Connector 5"/>
          <p:cNvCxnSpPr>
            <a:stCxn id="4" idx="7"/>
            <a:endCxn id="9" idx="3"/>
          </p:cNvCxnSpPr>
          <p:nvPr/>
        </p:nvCxnSpPr>
        <p:spPr>
          <a:xfrm flipV="1">
            <a:off x="912485" y="1369685"/>
            <a:ext cx="689630" cy="1002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6" idx="3"/>
            <a:endCxn id="14" idx="7"/>
          </p:cNvCxnSpPr>
          <p:nvPr/>
        </p:nvCxnSpPr>
        <p:spPr>
          <a:xfrm flipH="1">
            <a:off x="2817485" y="1217285"/>
            <a:ext cx="765830" cy="9853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6" idx="6"/>
            <a:endCxn id="18" idx="2"/>
          </p:cNvCxnSpPr>
          <p:nvPr/>
        </p:nvCxnSpPr>
        <p:spPr>
          <a:xfrm>
            <a:off x="4038600" y="1028700"/>
            <a:ext cx="1295400" cy="25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3"/>
            <a:endCxn id="17" idx="7"/>
          </p:cNvCxnSpPr>
          <p:nvPr/>
        </p:nvCxnSpPr>
        <p:spPr>
          <a:xfrm flipH="1">
            <a:off x="4646285" y="1243127"/>
            <a:ext cx="765830" cy="9853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4" idx="6"/>
            <a:endCxn id="17" idx="2"/>
          </p:cNvCxnSpPr>
          <p:nvPr/>
        </p:nvCxnSpPr>
        <p:spPr>
          <a:xfrm>
            <a:off x="2895600" y="2391254"/>
            <a:ext cx="1295400" cy="25842"/>
          </a:xfrm>
          <a:prstGeom prst="line">
            <a:avLst/>
          </a:prstGeom>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602397" y="3991892"/>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000</a:t>
            </a:r>
            <a:endParaRPr lang="en-US" sz="1000" dirty="0"/>
          </a:p>
        </p:txBody>
      </p:sp>
      <p:sp>
        <p:nvSpPr>
          <p:cNvPr id="26" name="Oval 25"/>
          <p:cNvSpPr/>
          <p:nvPr/>
        </p:nvSpPr>
        <p:spPr>
          <a:xfrm>
            <a:off x="1600200" y="3252673"/>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001</a:t>
            </a:r>
            <a:endParaRPr lang="en-US" sz="1000" dirty="0"/>
          </a:p>
        </p:txBody>
      </p:sp>
      <p:sp>
        <p:nvSpPr>
          <p:cNvPr id="27" name="Oval 26"/>
          <p:cNvSpPr/>
          <p:nvPr/>
        </p:nvSpPr>
        <p:spPr>
          <a:xfrm>
            <a:off x="2431197" y="401773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010</a:t>
            </a:r>
            <a:endParaRPr lang="en-US" sz="1000" dirty="0"/>
          </a:p>
        </p:txBody>
      </p:sp>
      <p:sp>
        <p:nvSpPr>
          <p:cNvPr id="28" name="Oval 27"/>
          <p:cNvSpPr/>
          <p:nvPr/>
        </p:nvSpPr>
        <p:spPr>
          <a:xfrm>
            <a:off x="3429000" y="327851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0</a:t>
            </a:r>
            <a:r>
              <a:rPr lang="en-US" sz="1000" dirty="0" smtClean="0"/>
              <a:t>11</a:t>
            </a:r>
            <a:endParaRPr lang="en-US" sz="1000" dirty="0"/>
          </a:p>
        </p:txBody>
      </p:sp>
      <p:cxnSp>
        <p:nvCxnSpPr>
          <p:cNvPr id="29" name="Straight Connector 28"/>
          <p:cNvCxnSpPr>
            <a:stCxn id="26" idx="3"/>
            <a:endCxn id="25" idx="7"/>
          </p:cNvCxnSpPr>
          <p:nvPr/>
        </p:nvCxnSpPr>
        <p:spPr>
          <a:xfrm flipH="1">
            <a:off x="1057682" y="3707958"/>
            <a:ext cx="620633" cy="36204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6" idx="6"/>
            <a:endCxn id="28" idx="2"/>
          </p:cNvCxnSpPr>
          <p:nvPr/>
        </p:nvCxnSpPr>
        <p:spPr>
          <a:xfrm>
            <a:off x="2133600" y="3519373"/>
            <a:ext cx="1295400" cy="25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8" idx="3"/>
            <a:endCxn id="27" idx="7"/>
          </p:cNvCxnSpPr>
          <p:nvPr/>
        </p:nvCxnSpPr>
        <p:spPr>
          <a:xfrm flipH="1">
            <a:off x="2886482" y="3733800"/>
            <a:ext cx="620633" cy="36204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5" idx="6"/>
            <a:endCxn id="27" idx="2"/>
          </p:cNvCxnSpPr>
          <p:nvPr/>
        </p:nvCxnSpPr>
        <p:spPr>
          <a:xfrm>
            <a:off x="1135797" y="4258592"/>
            <a:ext cx="1295400" cy="25842"/>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710993" y="5544238"/>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000</a:t>
            </a:r>
            <a:endParaRPr lang="en-US" sz="1000" dirty="0"/>
          </a:p>
        </p:txBody>
      </p:sp>
      <p:sp>
        <p:nvSpPr>
          <p:cNvPr id="46" name="Oval 45"/>
          <p:cNvSpPr/>
          <p:nvPr/>
        </p:nvSpPr>
        <p:spPr>
          <a:xfrm>
            <a:off x="1708796" y="4805019"/>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001</a:t>
            </a:r>
            <a:endParaRPr lang="en-US" sz="1000" dirty="0"/>
          </a:p>
        </p:txBody>
      </p:sp>
      <p:sp>
        <p:nvSpPr>
          <p:cNvPr id="47" name="Oval 46"/>
          <p:cNvSpPr/>
          <p:nvPr/>
        </p:nvSpPr>
        <p:spPr>
          <a:xfrm>
            <a:off x="2539793" y="557008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010</a:t>
            </a:r>
            <a:endParaRPr lang="en-US" sz="1000" dirty="0"/>
          </a:p>
        </p:txBody>
      </p:sp>
      <p:sp>
        <p:nvSpPr>
          <p:cNvPr id="48" name="Oval 47"/>
          <p:cNvSpPr/>
          <p:nvPr/>
        </p:nvSpPr>
        <p:spPr>
          <a:xfrm>
            <a:off x="3537596" y="4830861"/>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0</a:t>
            </a:r>
            <a:r>
              <a:rPr lang="en-US" sz="1000" dirty="0" smtClean="0"/>
              <a:t>11</a:t>
            </a:r>
            <a:endParaRPr lang="en-US" sz="1000" dirty="0"/>
          </a:p>
        </p:txBody>
      </p:sp>
      <p:cxnSp>
        <p:nvCxnSpPr>
          <p:cNvPr id="49" name="Straight Connector 48"/>
          <p:cNvCxnSpPr>
            <a:stCxn id="46" idx="3"/>
            <a:endCxn id="45" idx="7"/>
          </p:cNvCxnSpPr>
          <p:nvPr/>
        </p:nvCxnSpPr>
        <p:spPr>
          <a:xfrm flipH="1">
            <a:off x="1166278" y="5260304"/>
            <a:ext cx="620633" cy="36204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6" idx="6"/>
            <a:endCxn id="48" idx="2"/>
          </p:cNvCxnSpPr>
          <p:nvPr/>
        </p:nvCxnSpPr>
        <p:spPr>
          <a:xfrm>
            <a:off x="2242196" y="5071719"/>
            <a:ext cx="1295400" cy="25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8" idx="3"/>
            <a:endCxn id="47" idx="7"/>
          </p:cNvCxnSpPr>
          <p:nvPr/>
        </p:nvCxnSpPr>
        <p:spPr>
          <a:xfrm flipH="1">
            <a:off x="2995078" y="5286146"/>
            <a:ext cx="620633" cy="362049"/>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5" idx="6"/>
            <a:endCxn id="47" idx="2"/>
          </p:cNvCxnSpPr>
          <p:nvPr/>
        </p:nvCxnSpPr>
        <p:spPr>
          <a:xfrm>
            <a:off x="1244393" y="5810938"/>
            <a:ext cx="1295400" cy="25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5" idx="4"/>
            <a:endCxn id="45" idx="0"/>
          </p:cNvCxnSpPr>
          <p:nvPr/>
        </p:nvCxnSpPr>
        <p:spPr>
          <a:xfrm>
            <a:off x="869097" y="4525292"/>
            <a:ext cx="108596" cy="1018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4"/>
            <a:endCxn id="46" idx="0"/>
          </p:cNvCxnSpPr>
          <p:nvPr/>
        </p:nvCxnSpPr>
        <p:spPr>
          <a:xfrm>
            <a:off x="1866900" y="3786073"/>
            <a:ext cx="108596" cy="1018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27" idx="4"/>
            <a:endCxn id="47" idx="0"/>
          </p:cNvCxnSpPr>
          <p:nvPr/>
        </p:nvCxnSpPr>
        <p:spPr>
          <a:xfrm>
            <a:off x="2697897" y="4551134"/>
            <a:ext cx="108596" cy="1018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28" idx="4"/>
            <a:endCxn id="48" idx="0"/>
          </p:cNvCxnSpPr>
          <p:nvPr/>
        </p:nvCxnSpPr>
        <p:spPr>
          <a:xfrm>
            <a:off x="3695700" y="3811915"/>
            <a:ext cx="108596" cy="1018946"/>
          </a:xfrm>
          <a:prstGeom prst="line">
            <a:avLst/>
          </a:prstGeom>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080580" y="340507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7" name="Oval 66"/>
          <p:cNvSpPr/>
          <p:nvPr/>
        </p:nvSpPr>
        <p:spPr>
          <a:xfrm>
            <a:off x="6909380" y="3430915"/>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8" name="Oval 67"/>
          <p:cNvSpPr/>
          <p:nvPr/>
        </p:nvSpPr>
        <p:spPr>
          <a:xfrm>
            <a:off x="7904521" y="2613581"/>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69" name="Straight Connector 68"/>
          <p:cNvCxnSpPr>
            <a:stCxn id="66" idx="3"/>
            <a:endCxn id="65" idx="7"/>
          </p:cNvCxnSpPr>
          <p:nvPr/>
        </p:nvCxnSpPr>
        <p:spPr>
          <a:xfrm flipH="1">
            <a:off x="5535865" y="3099473"/>
            <a:ext cx="776863" cy="383715"/>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6" idx="6"/>
            <a:endCxn id="68" idx="2"/>
          </p:cNvCxnSpPr>
          <p:nvPr/>
        </p:nvCxnSpPr>
        <p:spPr>
          <a:xfrm flipV="1">
            <a:off x="6768013" y="2880281"/>
            <a:ext cx="1136508" cy="3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8" idx="3"/>
            <a:endCxn id="67" idx="7"/>
          </p:cNvCxnSpPr>
          <p:nvPr/>
        </p:nvCxnSpPr>
        <p:spPr>
          <a:xfrm flipH="1">
            <a:off x="7364665" y="3068866"/>
            <a:ext cx="617971" cy="440164"/>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65" idx="6"/>
            <a:endCxn id="67" idx="2"/>
          </p:cNvCxnSpPr>
          <p:nvPr/>
        </p:nvCxnSpPr>
        <p:spPr>
          <a:xfrm>
            <a:off x="5613980" y="3671773"/>
            <a:ext cx="1295400" cy="25842"/>
          </a:xfrm>
          <a:prstGeom prst="line">
            <a:avLst/>
          </a:prstGeom>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5194880" y="500418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5" name="Oval 74"/>
          <p:cNvSpPr/>
          <p:nvPr/>
        </p:nvSpPr>
        <p:spPr>
          <a:xfrm>
            <a:off x="7017976" y="4983261"/>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77" name="Straight Connector 76"/>
          <p:cNvCxnSpPr>
            <a:stCxn id="74" idx="3"/>
            <a:endCxn id="73" idx="7"/>
          </p:cNvCxnSpPr>
          <p:nvPr/>
        </p:nvCxnSpPr>
        <p:spPr>
          <a:xfrm flipH="1">
            <a:off x="5650165" y="4411475"/>
            <a:ext cx="664610" cy="670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4" idx="6"/>
            <a:endCxn id="76" idx="2"/>
          </p:cNvCxnSpPr>
          <p:nvPr/>
        </p:nvCxnSpPr>
        <p:spPr>
          <a:xfrm>
            <a:off x="6770060" y="4222890"/>
            <a:ext cx="1172419" cy="8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6" idx="3"/>
            <a:endCxn id="75" idx="7"/>
          </p:cNvCxnSpPr>
          <p:nvPr/>
        </p:nvCxnSpPr>
        <p:spPr>
          <a:xfrm flipH="1">
            <a:off x="7473261" y="4419600"/>
            <a:ext cx="547333" cy="641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3" idx="6"/>
            <a:endCxn id="75" idx="2"/>
          </p:cNvCxnSpPr>
          <p:nvPr/>
        </p:nvCxnSpPr>
        <p:spPr>
          <a:xfrm flipV="1">
            <a:off x="5728280" y="5249961"/>
            <a:ext cx="1289696" cy="2092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65" idx="4"/>
            <a:endCxn id="73" idx="0"/>
          </p:cNvCxnSpPr>
          <p:nvPr/>
        </p:nvCxnSpPr>
        <p:spPr>
          <a:xfrm>
            <a:off x="5347280" y="3938473"/>
            <a:ext cx="114300" cy="1065716"/>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66" idx="4"/>
            <a:endCxn id="74" idx="0"/>
          </p:cNvCxnSpPr>
          <p:nvPr/>
        </p:nvCxnSpPr>
        <p:spPr>
          <a:xfrm>
            <a:off x="6501313" y="3177588"/>
            <a:ext cx="2047" cy="778602"/>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67" idx="4"/>
            <a:endCxn id="75" idx="0"/>
          </p:cNvCxnSpPr>
          <p:nvPr/>
        </p:nvCxnSpPr>
        <p:spPr>
          <a:xfrm>
            <a:off x="7176080" y="3964315"/>
            <a:ext cx="108596" cy="1018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68" idx="4"/>
            <a:endCxn id="76" idx="0"/>
          </p:cNvCxnSpPr>
          <p:nvPr/>
        </p:nvCxnSpPr>
        <p:spPr>
          <a:xfrm>
            <a:off x="8171221" y="3146981"/>
            <a:ext cx="37958" cy="817334"/>
          </a:xfrm>
          <a:prstGeom prst="line">
            <a:avLst/>
          </a:prstGeom>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4419600" y="2940863"/>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6" name="Oval 85"/>
          <p:cNvSpPr/>
          <p:nvPr/>
        </p:nvSpPr>
        <p:spPr>
          <a:xfrm>
            <a:off x="6156498" y="186474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7" name="Oval 86"/>
          <p:cNvSpPr/>
          <p:nvPr/>
        </p:nvSpPr>
        <p:spPr>
          <a:xfrm>
            <a:off x="7442780" y="2821166"/>
            <a:ext cx="623155" cy="6373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8" name="Oval 87"/>
          <p:cNvSpPr/>
          <p:nvPr/>
        </p:nvSpPr>
        <p:spPr>
          <a:xfrm>
            <a:off x="8439264" y="1847511"/>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89" name="Straight Connector 88"/>
          <p:cNvCxnSpPr>
            <a:stCxn id="86" idx="3"/>
            <a:endCxn id="85" idx="7"/>
          </p:cNvCxnSpPr>
          <p:nvPr/>
        </p:nvCxnSpPr>
        <p:spPr>
          <a:xfrm flipH="1">
            <a:off x="4874885" y="2320030"/>
            <a:ext cx="1359728" cy="698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86" idx="6"/>
            <a:endCxn id="88" idx="2"/>
          </p:cNvCxnSpPr>
          <p:nvPr/>
        </p:nvCxnSpPr>
        <p:spPr>
          <a:xfrm flipV="1">
            <a:off x="6689898" y="2114211"/>
            <a:ext cx="1749366" cy="17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8" idx="3"/>
            <a:endCxn id="87" idx="7"/>
          </p:cNvCxnSpPr>
          <p:nvPr/>
        </p:nvCxnSpPr>
        <p:spPr>
          <a:xfrm flipH="1">
            <a:off x="7974676" y="2302796"/>
            <a:ext cx="542703" cy="611704"/>
          </a:xfrm>
          <a:prstGeom prst="line">
            <a:avLst/>
          </a:prstGeom>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6265094" y="384653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92" name="Straight Connector 91"/>
          <p:cNvCxnSpPr>
            <a:stCxn id="85" idx="6"/>
            <a:endCxn id="87" idx="2"/>
          </p:cNvCxnSpPr>
          <p:nvPr/>
        </p:nvCxnSpPr>
        <p:spPr>
          <a:xfrm flipV="1">
            <a:off x="4953000" y="3139829"/>
            <a:ext cx="2489780" cy="67734"/>
          </a:xfrm>
          <a:prstGeom prst="line">
            <a:avLst/>
          </a:prstGeom>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4496014" y="5638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7551376" y="5638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8517379" y="387237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98" name="Straight Connector 97"/>
          <p:cNvCxnSpPr>
            <a:stCxn id="94" idx="6"/>
            <a:endCxn id="96" idx="2"/>
          </p:cNvCxnSpPr>
          <p:nvPr/>
        </p:nvCxnSpPr>
        <p:spPr>
          <a:xfrm>
            <a:off x="6798494" y="4113234"/>
            <a:ext cx="1718885" cy="25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6" idx="4"/>
            <a:endCxn id="95" idx="7"/>
          </p:cNvCxnSpPr>
          <p:nvPr/>
        </p:nvCxnSpPr>
        <p:spPr>
          <a:xfrm flipH="1">
            <a:off x="8006661" y="4405776"/>
            <a:ext cx="777418" cy="1311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3" idx="6"/>
            <a:endCxn id="95" idx="2"/>
          </p:cNvCxnSpPr>
          <p:nvPr/>
        </p:nvCxnSpPr>
        <p:spPr>
          <a:xfrm>
            <a:off x="5029414" y="5905500"/>
            <a:ext cx="25219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85" idx="4"/>
            <a:endCxn id="93" idx="0"/>
          </p:cNvCxnSpPr>
          <p:nvPr/>
        </p:nvCxnSpPr>
        <p:spPr>
          <a:xfrm>
            <a:off x="4686300" y="3474263"/>
            <a:ext cx="76414" cy="21645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86" idx="4"/>
            <a:endCxn id="94" idx="0"/>
          </p:cNvCxnSpPr>
          <p:nvPr/>
        </p:nvCxnSpPr>
        <p:spPr>
          <a:xfrm>
            <a:off x="6423198" y="2398145"/>
            <a:ext cx="108596" cy="1448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88" idx="4"/>
            <a:endCxn id="96" idx="0"/>
          </p:cNvCxnSpPr>
          <p:nvPr/>
        </p:nvCxnSpPr>
        <p:spPr>
          <a:xfrm>
            <a:off x="8705964" y="2380911"/>
            <a:ext cx="78115" cy="1491465"/>
          </a:xfrm>
          <a:prstGeom prst="line">
            <a:avLst/>
          </a:prstGeom>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6236660" y="395619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6" name="Oval 65"/>
          <p:cNvSpPr/>
          <p:nvPr/>
        </p:nvSpPr>
        <p:spPr>
          <a:xfrm>
            <a:off x="6234613" y="2644188"/>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6" name="Oval 75"/>
          <p:cNvSpPr/>
          <p:nvPr/>
        </p:nvSpPr>
        <p:spPr>
          <a:xfrm>
            <a:off x="7942479" y="3964315"/>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103" name="Straight Connector 102"/>
          <p:cNvCxnSpPr>
            <a:stCxn id="87" idx="4"/>
            <a:endCxn id="95" idx="0"/>
          </p:cNvCxnSpPr>
          <p:nvPr/>
        </p:nvCxnSpPr>
        <p:spPr>
          <a:xfrm>
            <a:off x="7754358" y="3458492"/>
            <a:ext cx="63718" cy="2180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a:stCxn id="75" idx="5"/>
            <a:endCxn id="95" idx="1"/>
          </p:cNvCxnSpPr>
          <p:nvPr/>
        </p:nvCxnSpPr>
        <p:spPr>
          <a:xfrm>
            <a:off x="7473261" y="5438546"/>
            <a:ext cx="156230" cy="2783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93" idx="7"/>
            <a:endCxn id="73" idx="3"/>
          </p:cNvCxnSpPr>
          <p:nvPr/>
        </p:nvCxnSpPr>
        <p:spPr>
          <a:xfrm flipV="1">
            <a:off x="4951299" y="5459474"/>
            <a:ext cx="321696" cy="257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85" idx="5"/>
            <a:endCxn id="65" idx="1"/>
          </p:cNvCxnSpPr>
          <p:nvPr/>
        </p:nvCxnSpPr>
        <p:spPr>
          <a:xfrm>
            <a:off x="4874885" y="3396148"/>
            <a:ext cx="283810" cy="87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66" idx="0"/>
            <a:endCxn id="86" idx="4"/>
          </p:cNvCxnSpPr>
          <p:nvPr/>
        </p:nvCxnSpPr>
        <p:spPr>
          <a:xfrm flipH="1" flipV="1">
            <a:off x="6423198" y="2398145"/>
            <a:ext cx="78115" cy="2460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Straight Connector 207"/>
          <p:cNvCxnSpPr>
            <a:stCxn id="68" idx="7"/>
            <a:endCxn id="88" idx="3"/>
          </p:cNvCxnSpPr>
          <p:nvPr/>
        </p:nvCxnSpPr>
        <p:spPr>
          <a:xfrm flipV="1">
            <a:off x="8359806" y="2302796"/>
            <a:ext cx="157573" cy="388900"/>
          </a:xfrm>
          <a:prstGeom prst="line">
            <a:avLst/>
          </a:prstGeom>
        </p:spPr>
        <p:style>
          <a:lnRef idx="2">
            <a:schemeClr val="accent1"/>
          </a:lnRef>
          <a:fillRef idx="0">
            <a:schemeClr val="accent1"/>
          </a:fillRef>
          <a:effectRef idx="1">
            <a:schemeClr val="accent1"/>
          </a:effectRef>
          <a:fontRef idx="minor">
            <a:schemeClr val="tx1"/>
          </a:fontRef>
        </p:style>
      </p:cxnSp>
      <p:sp>
        <p:nvSpPr>
          <p:cNvPr id="211" name="TextBox 210"/>
          <p:cNvSpPr txBox="1"/>
          <p:nvPr/>
        </p:nvSpPr>
        <p:spPr>
          <a:xfrm>
            <a:off x="4876800" y="6210300"/>
            <a:ext cx="4114800" cy="369332"/>
          </a:xfrm>
          <a:prstGeom prst="rect">
            <a:avLst/>
          </a:prstGeom>
          <a:noFill/>
        </p:spPr>
        <p:txBody>
          <a:bodyPr wrap="square" rtlCol="0">
            <a:spAutoFit/>
          </a:bodyPr>
          <a:lstStyle/>
          <a:p>
            <a:r>
              <a:rPr lang="en-US" dirty="0">
                <a:hlinkClick r:id="rId3"/>
              </a:rPr>
              <a:t>https://</a:t>
            </a:r>
            <a:r>
              <a:rPr lang="en-US" dirty="0" err="1">
                <a:hlinkClick r:id="rId3"/>
              </a:rPr>
              <a:t>en.wikipedia.org</a:t>
            </a:r>
            <a:r>
              <a:rPr lang="en-US" dirty="0">
                <a:hlinkClick r:id="rId3"/>
              </a:rPr>
              <a:t>/wiki/Hypercube</a:t>
            </a:r>
            <a:endParaRPr lang="en-US" dirty="0"/>
          </a:p>
        </p:txBody>
      </p:sp>
      <p:cxnSp>
        <p:nvCxnSpPr>
          <p:cNvPr id="212" name="Straight Connector 211"/>
          <p:cNvCxnSpPr>
            <a:stCxn id="76" idx="6"/>
            <a:endCxn id="96" idx="3"/>
          </p:cNvCxnSpPr>
          <p:nvPr/>
        </p:nvCxnSpPr>
        <p:spPr>
          <a:xfrm>
            <a:off x="8475879" y="4231015"/>
            <a:ext cx="119615" cy="9664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0692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Oval 155"/>
          <p:cNvSpPr/>
          <p:nvPr/>
        </p:nvSpPr>
        <p:spPr>
          <a:xfrm>
            <a:off x="5149996" y="274511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57" name="Straight Connector 156"/>
          <p:cNvCxnSpPr>
            <a:stCxn id="156" idx="3"/>
          </p:cNvCxnSpPr>
          <p:nvPr/>
        </p:nvCxnSpPr>
        <p:spPr>
          <a:xfrm flipH="1">
            <a:off x="4685593" y="320040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56" idx="7"/>
          </p:cNvCxnSpPr>
          <p:nvPr/>
        </p:nvCxnSpPr>
        <p:spPr>
          <a:xfrm flipV="1">
            <a:off x="5605281" y="2287915"/>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6" idx="4"/>
          </p:cNvCxnSpPr>
          <p:nvPr/>
        </p:nvCxnSpPr>
        <p:spPr>
          <a:xfrm>
            <a:off x="5416696" y="3278515"/>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56" idx="1"/>
          </p:cNvCxnSpPr>
          <p:nvPr/>
        </p:nvCxnSpPr>
        <p:spPr>
          <a:xfrm flipH="1" flipV="1">
            <a:off x="4584200" y="2440315"/>
            <a:ext cx="643911" cy="382915"/>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Instruction Space as a Graph</a:t>
            </a:r>
            <a:endParaRPr lang="en-US" dirty="0"/>
          </a:p>
        </p:txBody>
      </p:sp>
      <p:sp>
        <p:nvSpPr>
          <p:cNvPr id="26" name="Oval 25"/>
          <p:cNvSpPr/>
          <p:nvPr/>
        </p:nvSpPr>
        <p:spPr>
          <a:xfrm>
            <a:off x="1175396" y="14478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 name="Oval 26"/>
          <p:cNvSpPr/>
          <p:nvPr/>
        </p:nvSpPr>
        <p:spPr>
          <a:xfrm>
            <a:off x="2431197" y="401773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 name="Oval 27"/>
          <p:cNvSpPr/>
          <p:nvPr/>
        </p:nvSpPr>
        <p:spPr>
          <a:xfrm>
            <a:off x="3882411"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29" name="Straight Connector 28"/>
          <p:cNvCxnSpPr>
            <a:stCxn id="26" idx="3"/>
          </p:cNvCxnSpPr>
          <p:nvPr/>
        </p:nvCxnSpPr>
        <p:spPr>
          <a:xfrm flipH="1">
            <a:off x="710993" y="1903085"/>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6" idx="6"/>
            <a:endCxn id="28" idx="1"/>
          </p:cNvCxnSpPr>
          <p:nvPr/>
        </p:nvCxnSpPr>
        <p:spPr>
          <a:xfrm>
            <a:off x="1708796" y="1714500"/>
            <a:ext cx="2251730" cy="15640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8" idx="3"/>
            <a:endCxn id="27" idx="7"/>
          </p:cNvCxnSpPr>
          <p:nvPr/>
        </p:nvCxnSpPr>
        <p:spPr>
          <a:xfrm flipH="1">
            <a:off x="2886482" y="3655685"/>
            <a:ext cx="1074044" cy="4401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6" idx="7"/>
          </p:cNvCxnSpPr>
          <p:nvPr/>
        </p:nvCxnSpPr>
        <p:spPr>
          <a:xfrm flipV="1">
            <a:off x="1630681" y="990600"/>
            <a:ext cx="544946" cy="535315"/>
          </a:xfrm>
          <a:prstGeom prst="line">
            <a:avLst/>
          </a:prstGeom>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5605281" y="1438122"/>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8" name="Oval 47"/>
          <p:cNvSpPr/>
          <p:nvPr/>
        </p:nvSpPr>
        <p:spPr>
          <a:xfrm>
            <a:off x="5969833" y="4525292"/>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9" name="Straight Connector 48"/>
          <p:cNvCxnSpPr>
            <a:endCxn id="27" idx="4"/>
          </p:cNvCxnSpPr>
          <p:nvPr/>
        </p:nvCxnSpPr>
        <p:spPr>
          <a:xfrm flipV="1">
            <a:off x="2514600" y="4551134"/>
            <a:ext cx="183297" cy="107121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48" idx="2"/>
          </p:cNvCxnSpPr>
          <p:nvPr/>
        </p:nvCxnSpPr>
        <p:spPr>
          <a:xfrm flipV="1">
            <a:off x="4979233" y="4791992"/>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8" idx="7"/>
            <a:endCxn id="47" idx="3"/>
          </p:cNvCxnSpPr>
          <p:nvPr/>
        </p:nvCxnSpPr>
        <p:spPr>
          <a:xfrm flipV="1">
            <a:off x="4337696" y="1893407"/>
            <a:ext cx="1345700" cy="1385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4"/>
          </p:cNvCxnSpPr>
          <p:nvPr/>
        </p:nvCxnSpPr>
        <p:spPr>
          <a:xfrm>
            <a:off x="1442096" y="1981200"/>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7" idx="0"/>
          </p:cNvCxnSpPr>
          <p:nvPr/>
        </p:nvCxnSpPr>
        <p:spPr>
          <a:xfrm>
            <a:off x="5871981" y="685800"/>
            <a:ext cx="0" cy="752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28" idx="5"/>
            <a:endCxn id="48" idx="1"/>
          </p:cNvCxnSpPr>
          <p:nvPr/>
        </p:nvCxnSpPr>
        <p:spPr>
          <a:xfrm>
            <a:off x="4337696" y="3655685"/>
            <a:ext cx="1710252" cy="947722"/>
          </a:xfrm>
          <a:prstGeom prst="line">
            <a:avLst/>
          </a:prstGeom>
        </p:spPr>
        <p:style>
          <a:lnRef idx="2">
            <a:schemeClr val="accent1"/>
          </a:lnRef>
          <a:fillRef idx="0">
            <a:schemeClr val="accent1"/>
          </a:fillRef>
          <a:effectRef idx="1">
            <a:schemeClr val="accent1"/>
          </a:effectRef>
          <a:fontRef idx="minor">
            <a:schemeClr val="tx1"/>
          </a:fontRef>
        </p:style>
      </p:cxnSp>
      <p:sp>
        <p:nvSpPr>
          <p:cNvPr id="211" name="TextBox 210"/>
          <p:cNvSpPr txBox="1"/>
          <p:nvPr/>
        </p:nvSpPr>
        <p:spPr>
          <a:xfrm>
            <a:off x="4876800" y="6210300"/>
            <a:ext cx="4114800" cy="369332"/>
          </a:xfrm>
          <a:prstGeom prst="rect">
            <a:avLst/>
          </a:prstGeom>
          <a:noFill/>
        </p:spPr>
        <p:txBody>
          <a:bodyPr wrap="square" rtlCol="0">
            <a:spAutoFit/>
          </a:bodyPr>
          <a:lstStyle/>
          <a:p>
            <a:r>
              <a:rPr lang="en-US" dirty="0">
                <a:hlinkClick r:id="rId3"/>
              </a:rPr>
              <a:t>https://</a:t>
            </a:r>
            <a:r>
              <a:rPr lang="en-US" dirty="0" err="1">
                <a:hlinkClick r:id="rId3"/>
              </a:rPr>
              <a:t>en.wikipedia.org</a:t>
            </a:r>
            <a:r>
              <a:rPr lang="en-US" dirty="0">
                <a:hlinkClick r:id="rId3"/>
              </a:rPr>
              <a:t>/wiki/Hypercube</a:t>
            </a:r>
            <a:endParaRPr lang="en-US" dirty="0"/>
          </a:p>
        </p:txBody>
      </p:sp>
      <p:cxnSp>
        <p:nvCxnSpPr>
          <p:cNvPr id="117" name="Straight Connector 116"/>
          <p:cNvCxnSpPr>
            <a:stCxn id="26" idx="1"/>
          </p:cNvCxnSpPr>
          <p:nvPr/>
        </p:nvCxnSpPr>
        <p:spPr>
          <a:xfrm flipH="1" flipV="1">
            <a:off x="609600" y="1143000"/>
            <a:ext cx="643911" cy="382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a:endCxn id="27" idx="1"/>
          </p:cNvCxnSpPr>
          <p:nvPr/>
        </p:nvCxnSpPr>
        <p:spPr>
          <a:xfrm>
            <a:off x="1708796" y="3478605"/>
            <a:ext cx="800516" cy="6172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endCxn id="27" idx="2"/>
          </p:cNvCxnSpPr>
          <p:nvPr/>
        </p:nvCxnSpPr>
        <p:spPr>
          <a:xfrm flipV="1">
            <a:off x="609600" y="4284434"/>
            <a:ext cx="1821597" cy="50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47" idx="6"/>
          </p:cNvCxnSpPr>
          <p:nvPr/>
        </p:nvCxnSpPr>
        <p:spPr>
          <a:xfrm flipV="1">
            <a:off x="6138681" y="1525915"/>
            <a:ext cx="1024119" cy="178907"/>
          </a:xfrm>
          <a:prstGeom prst="line">
            <a:avLst/>
          </a:prstGeom>
        </p:spPr>
        <p:style>
          <a:lnRef idx="2">
            <a:schemeClr val="accent1"/>
          </a:lnRef>
          <a:fillRef idx="0">
            <a:schemeClr val="accent1"/>
          </a:fillRef>
          <a:effectRef idx="1">
            <a:schemeClr val="accent1"/>
          </a:effectRef>
          <a:fontRef idx="minor">
            <a:schemeClr val="tx1"/>
          </a:fontRef>
        </p:style>
      </p:cxnSp>
      <p:sp>
        <p:nvSpPr>
          <p:cNvPr id="132" name="Oval 131"/>
          <p:cNvSpPr/>
          <p:nvPr/>
        </p:nvSpPr>
        <p:spPr>
          <a:xfrm>
            <a:off x="2697897" y="187840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33" name="Straight Connector 132"/>
          <p:cNvCxnSpPr>
            <a:stCxn id="132" idx="3"/>
          </p:cNvCxnSpPr>
          <p:nvPr/>
        </p:nvCxnSpPr>
        <p:spPr>
          <a:xfrm flipH="1">
            <a:off x="2233494" y="233369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32" idx="7"/>
          </p:cNvCxnSpPr>
          <p:nvPr/>
        </p:nvCxnSpPr>
        <p:spPr>
          <a:xfrm flipV="1">
            <a:off x="3153182" y="990600"/>
            <a:ext cx="1155948" cy="965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32" idx="4"/>
          </p:cNvCxnSpPr>
          <p:nvPr/>
        </p:nvCxnSpPr>
        <p:spPr>
          <a:xfrm>
            <a:off x="2964597" y="2411805"/>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32" idx="1"/>
          </p:cNvCxnSpPr>
          <p:nvPr/>
        </p:nvCxnSpPr>
        <p:spPr>
          <a:xfrm flipH="1" flipV="1">
            <a:off x="2175627" y="1219200"/>
            <a:ext cx="600385" cy="737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48" idx="7"/>
          </p:cNvCxnSpPr>
          <p:nvPr/>
        </p:nvCxnSpPr>
        <p:spPr>
          <a:xfrm flipV="1">
            <a:off x="6425118" y="3278515"/>
            <a:ext cx="1906915" cy="1324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48" idx="5"/>
          </p:cNvCxnSpPr>
          <p:nvPr/>
        </p:nvCxnSpPr>
        <p:spPr>
          <a:xfrm>
            <a:off x="6425118" y="4980577"/>
            <a:ext cx="802015" cy="1097061"/>
          </a:xfrm>
          <a:prstGeom prst="line">
            <a:avLst/>
          </a:prstGeom>
        </p:spPr>
        <p:style>
          <a:lnRef idx="2">
            <a:schemeClr val="accent1"/>
          </a:lnRef>
          <a:fillRef idx="0">
            <a:schemeClr val="accent1"/>
          </a:fillRef>
          <a:effectRef idx="1">
            <a:schemeClr val="accent1"/>
          </a:effectRef>
          <a:fontRef idx="minor">
            <a:schemeClr val="tx1"/>
          </a:fontRef>
        </p:style>
      </p:cxnSp>
      <p:sp>
        <p:nvSpPr>
          <p:cNvPr id="161" name="Oval 160"/>
          <p:cNvSpPr/>
          <p:nvPr/>
        </p:nvSpPr>
        <p:spPr>
          <a:xfrm>
            <a:off x="3960526" y="4791992"/>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62" name="Straight Connector 161"/>
          <p:cNvCxnSpPr>
            <a:endCxn id="186" idx="5"/>
          </p:cNvCxnSpPr>
          <p:nvPr/>
        </p:nvCxnSpPr>
        <p:spPr>
          <a:xfrm flipH="1" flipV="1">
            <a:off x="1298837" y="3729520"/>
            <a:ext cx="225163" cy="232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61" idx="7"/>
          </p:cNvCxnSpPr>
          <p:nvPr/>
        </p:nvCxnSpPr>
        <p:spPr>
          <a:xfrm flipV="1">
            <a:off x="4415811" y="4334792"/>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161" idx="4"/>
          </p:cNvCxnSpPr>
          <p:nvPr/>
        </p:nvCxnSpPr>
        <p:spPr>
          <a:xfrm>
            <a:off x="4227226" y="5325392"/>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161" idx="1"/>
          </p:cNvCxnSpPr>
          <p:nvPr/>
        </p:nvCxnSpPr>
        <p:spPr>
          <a:xfrm flipH="1" flipV="1">
            <a:off x="3810000" y="4603407"/>
            <a:ext cx="228641"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32" idx="6"/>
            <a:endCxn id="47" idx="2"/>
          </p:cNvCxnSpPr>
          <p:nvPr/>
        </p:nvCxnSpPr>
        <p:spPr>
          <a:xfrm flipV="1">
            <a:off x="3231297" y="1704822"/>
            <a:ext cx="2373984" cy="440283"/>
          </a:xfrm>
          <a:prstGeom prst="line">
            <a:avLst/>
          </a:prstGeom>
        </p:spPr>
        <p:style>
          <a:lnRef idx="2">
            <a:schemeClr val="accent1"/>
          </a:lnRef>
          <a:fillRef idx="0">
            <a:schemeClr val="accent1"/>
          </a:fillRef>
          <a:effectRef idx="1">
            <a:schemeClr val="accent1"/>
          </a:effectRef>
          <a:fontRef idx="minor">
            <a:schemeClr val="tx1"/>
          </a:fontRef>
        </p:style>
      </p:cxnSp>
      <p:sp>
        <p:nvSpPr>
          <p:cNvPr id="186" name="Oval 185"/>
          <p:cNvSpPr/>
          <p:nvPr/>
        </p:nvSpPr>
        <p:spPr>
          <a:xfrm>
            <a:off x="843552" y="327423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87" name="Straight Connector 186"/>
          <p:cNvCxnSpPr>
            <a:stCxn id="186" idx="3"/>
          </p:cNvCxnSpPr>
          <p:nvPr/>
        </p:nvCxnSpPr>
        <p:spPr>
          <a:xfrm flipH="1">
            <a:off x="379149" y="372952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86" idx="7"/>
          </p:cNvCxnSpPr>
          <p:nvPr/>
        </p:nvCxnSpPr>
        <p:spPr>
          <a:xfrm flipV="1">
            <a:off x="1298837" y="2817035"/>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a:stCxn id="186" idx="4"/>
          </p:cNvCxnSpPr>
          <p:nvPr/>
        </p:nvCxnSpPr>
        <p:spPr>
          <a:xfrm>
            <a:off x="1110252" y="3807635"/>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86" idx="1"/>
          </p:cNvCxnSpPr>
          <p:nvPr/>
        </p:nvCxnSpPr>
        <p:spPr>
          <a:xfrm flipH="1" flipV="1">
            <a:off x="277756" y="2969435"/>
            <a:ext cx="643911" cy="382915"/>
          </a:xfrm>
          <a:prstGeom prst="line">
            <a:avLst/>
          </a:prstGeom>
        </p:spPr>
        <p:style>
          <a:lnRef idx="2">
            <a:schemeClr val="accent1"/>
          </a:lnRef>
          <a:fillRef idx="0">
            <a:schemeClr val="accent1"/>
          </a:fillRef>
          <a:effectRef idx="1">
            <a:schemeClr val="accent1"/>
          </a:effectRef>
          <a:fontRef idx="minor">
            <a:schemeClr val="tx1"/>
          </a:fontRef>
        </p:style>
      </p:cxnSp>
      <p:sp>
        <p:nvSpPr>
          <p:cNvPr id="191" name="Oval 190"/>
          <p:cNvSpPr/>
          <p:nvPr/>
        </p:nvSpPr>
        <p:spPr>
          <a:xfrm>
            <a:off x="6896100" y="327423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92" name="Straight Connector 191"/>
          <p:cNvCxnSpPr>
            <a:stCxn id="191" idx="3"/>
          </p:cNvCxnSpPr>
          <p:nvPr/>
        </p:nvCxnSpPr>
        <p:spPr>
          <a:xfrm flipH="1">
            <a:off x="6431697" y="372952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91" idx="7"/>
          </p:cNvCxnSpPr>
          <p:nvPr/>
        </p:nvCxnSpPr>
        <p:spPr>
          <a:xfrm flipV="1">
            <a:off x="7351385" y="2817035"/>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91" idx="4"/>
          </p:cNvCxnSpPr>
          <p:nvPr/>
        </p:nvCxnSpPr>
        <p:spPr>
          <a:xfrm>
            <a:off x="7162800" y="3807635"/>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91" idx="1"/>
          </p:cNvCxnSpPr>
          <p:nvPr/>
        </p:nvCxnSpPr>
        <p:spPr>
          <a:xfrm flipH="1" flipV="1">
            <a:off x="6330304" y="2969435"/>
            <a:ext cx="643911" cy="382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a:endCxn id="27" idx="5"/>
          </p:cNvCxnSpPr>
          <p:nvPr/>
        </p:nvCxnSpPr>
        <p:spPr>
          <a:xfrm flipH="1" flipV="1">
            <a:off x="2886482" y="4473019"/>
            <a:ext cx="687715" cy="585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32" idx="2"/>
          </p:cNvCxnSpPr>
          <p:nvPr/>
        </p:nvCxnSpPr>
        <p:spPr>
          <a:xfrm flipH="1">
            <a:off x="2509312" y="2145105"/>
            <a:ext cx="1885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48" idx="3"/>
          </p:cNvCxnSpPr>
          <p:nvPr/>
        </p:nvCxnSpPr>
        <p:spPr>
          <a:xfrm flipH="1">
            <a:off x="5605281" y="4980577"/>
            <a:ext cx="442667" cy="344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a:stCxn id="191" idx="0"/>
          </p:cNvCxnSpPr>
          <p:nvPr/>
        </p:nvCxnSpPr>
        <p:spPr>
          <a:xfrm flipH="1" flipV="1">
            <a:off x="6705600" y="2145105"/>
            <a:ext cx="457200" cy="11291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7524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Oval 155"/>
          <p:cNvSpPr/>
          <p:nvPr/>
        </p:nvSpPr>
        <p:spPr>
          <a:xfrm>
            <a:off x="5149996" y="274511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57" name="Straight Connector 156"/>
          <p:cNvCxnSpPr>
            <a:stCxn id="156" idx="3"/>
          </p:cNvCxnSpPr>
          <p:nvPr/>
        </p:nvCxnSpPr>
        <p:spPr>
          <a:xfrm flipH="1">
            <a:off x="4685593" y="320040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56" idx="7"/>
          </p:cNvCxnSpPr>
          <p:nvPr/>
        </p:nvCxnSpPr>
        <p:spPr>
          <a:xfrm flipV="1">
            <a:off x="5605281" y="2287915"/>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6" idx="4"/>
          </p:cNvCxnSpPr>
          <p:nvPr/>
        </p:nvCxnSpPr>
        <p:spPr>
          <a:xfrm>
            <a:off x="5416696" y="3278515"/>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56" idx="1"/>
          </p:cNvCxnSpPr>
          <p:nvPr/>
        </p:nvCxnSpPr>
        <p:spPr>
          <a:xfrm flipH="1" flipV="1">
            <a:off x="4584200" y="2440315"/>
            <a:ext cx="643911" cy="382915"/>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Instruction Space as a Graph</a:t>
            </a:r>
            <a:endParaRPr lang="en-US" dirty="0"/>
          </a:p>
        </p:txBody>
      </p:sp>
      <p:cxnSp>
        <p:nvCxnSpPr>
          <p:cNvPr id="29" name="Straight Connector 28"/>
          <p:cNvCxnSpPr/>
          <p:nvPr/>
        </p:nvCxnSpPr>
        <p:spPr>
          <a:xfrm flipH="1">
            <a:off x="710993" y="1903085"/>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08796" y="1714500"/>
            <a:ext cx="2251730" cy="15640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886482" y="3655685"/>
            <a:ext cx="1074044" cy="4401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630681" y="990600"/>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2514600" y="4551134"/>
            <a:ext cx="183297" cy="107121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979233" y="4791992"/>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endCxn id="60" idx="2"/>
          </p:cNvCxnSpPr>
          <p:nvPr/>
        </p:nvCxnSpPr>
        <p:spPr>
          <a:xfrm flipV="1">
            <a:off x="4337696" y="1878405"/>
            <a:ext cx="1529158" cy="140011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61" idx="2"/>
          </p:cNvCxnSpPr>
          <p:nvPr/>
        </p:nvCxnSpPr>
        <p:spPr>
          <a:xfrm>
            <a:off x="1467176" y="1926025"/>
            <a:ext cx="56824" cy="11219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871981" y="685800"/>
            <a:ext cx="0" cy="752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37696" y="3655685"/>
            <a:ext cx="1710252" cy="947722"/>
          </a:xfrm>
          <a:prstGeom prst="line">
            <a:avLst/>
          </a:prstGeom>
        </p:spPr>
        <p:style>
          <a:lnRef idx="2">
            <a:schemeClr val="accent1"/>
          </a:lnRef>
          <a:fillRef idx="0">
            <a:schemeClr val="accent1"/>
          </a:fillRef>
          <a:effectRef idx="1">
            <a:schemeClr val="accent1"/>
          </a:effectRef>
          <a:fontRef idx="minor">
            <a:schemeClr val="tx1"/>
          </a:fontRef>
        </p:style>
      </p:cxnSp>
      <p:sp>
        <p:nvSpPr>
          <p:cNvPr id="211" name="TextBox 210"/>
          <p:cNvSpPr txBox="1"/>
          <p:nvPr/>
        </p:nvSpPr>
        <p:spPr>
          <a:xfrm>
            <a:off x="4876800" y="6210300"/>
            <a:ext cx="4114800" cy="369332"/>
          </a:xfrm>
          <a:prstGeom prst="rect">
            <a:avLst/>
          </a:prstGeom>
          <a:noFill/>
        </p:spPr>
        <p:txBody>
          <a:bodyPr wrap="square" rtlCol="0">
            <a:spAutoFit/>
          </a:bodyPr>
          <a:lstStyle/>
          <a:p>
            <a:r>
              <a:rPr lang="en-US" dirty="0">
                <a:hlinkClick r:id="rId3"/>
              </a:rPr>
              <a:t>https://</a:t>
            </a:r>
            <a:r>
              <a:rPr lang="en-US" dirty="0" err="1">
                <a:hlinkClick r:id="rId3"/>
              </a:rPr>
              <a:t>en.wikipedia.org</a:t>
            </a:r>
            <a:r>
              <a:rPr lang="en-US" dirty="0">
                <a:hlinkClick r:id="rId3"/>
              </a:rPr>
              <a:t>/wiki/Hypercube</a:t>
            </a:r>
            <a:endParaRPr lang="en-US" dirty="0"/>
          </a:p>
        </p:txBody>
      </p:sp>
      <p:cxnSp>
        <p:nvCxnSpPr>
          <p:cNvPr id="117" name="Straight Connector 116"/>
          <p:cNvCxnSpPr/>
          <p:nvPr/>
        </p:nvCxnSpPr>
        <p:spPr>
          <a:xfrm flipH="1" flipV="1">
            <a:off x="609600" y="1143000"/>
            <a:ext cx="643911" cy="382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708796" y="3478605"/>
            <a:ext cx="800516" cy="6172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09600" y="4284434"/>
            <a:ext cx="1821597" cy="50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6138681" y="1525915"/>
            <a:ext cx="1024119" cy="178907"/>
          </a:xfrm>
          <a:prstGeom prst="line">
            <a:avLst/>
          </a:prstGeom>
        </p:spPr>
        <p:style>
          <a:lnRef idx="2">
            <a:schemeClr val="accent1"/>
          </a:lnRef>
          <a:fillRef idx="0">
            <a:schemeClr val="accent1"/>
          </a:fillRef>
          <a:effectRef idx="1">
            <a:schemeClr val="accent1"/>
          </a:effectRef>
          <a:fontRef idx="minor">
            <a:schemeClr val="tx1"/>
          </a:fontRef>
        </p:style>
      </p:cxnSp>
      <p:sp>
        <p:nvSpPr>
          <p:cNvPr id="132" name="Oval 131"/>
          <p:cNvSpPr/>
          <p:nvPr/>
        </p:nvSpPr>
        <p:spPr>
          <a:xfrm>
            <a:off x="2697897" y="187840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33" name="Straight Connector 132"/>
          <p:cNvCxnSpPr>
            <a:stCxn id="132" idx="3"/>
          </p:cNvCxnSpPr>
          <p:nvPr/>
        </p:nvCxnSpPr>
        <p:spPr>
          <a:xfrm flipH="1">
            <a:off x="2233494" y="233369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32" idx="7"/>
          </p:cNvCxnSpPr>
          <p:nvPr/>
        </p:nvCxnSpPr>
        <p:spPr>
          <a:xfrm flipV="1">
            <a:off x="3153182" y="990600"/>
            <a:ext cx="1155948" cy="965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32" idx="4"/>
          </p:cNvCxnSpPr>
          <p:nvPr/>
        </p:nvCxnSpPr>
        <p:spPr>
          <a:xfrm>
            <a:off x="2964597" y="2411805"/>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32" idx="1"/>
          </p:cNvCxnSpPr>
          <p:nvPr/>
        </p:nvCxnSpPr>
        <p:spPr>
          <a:xfrm flipH="1" flipV="1">
            <a:off x="2175627" y="1219200"/>
            <a:ext cx="600385" cy="737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6425118" y="3278515"/>
            <a:ext cx="1906915" cy="1324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6425118" y="4980577"/>
            <a:ext cx="802015" cy="1097061"/>
          </a:xfrm>
          <a:prstGeom prst="line">
            <a:avLst/>
          </a:prstGeom>
        </p:spPr>
        <p:style>
          <a:lnRef idx="2">
            <a:schemeClr val="accent1"/>
          </a:lnRef>
          <a:fillRef idx="0">
            <a:schemeClr val="accent1"/>
          </a:fillRef>
          <a:effectRef idx="1">
            <a:schemeClr val="accent1"/>
          </a:effectRef>
          <a:fontRef idx="minor">
            <a:schemeClr val="tx1"/>
          </a:fontRef>
        </p:style>
      </p:cxnSp>
      <p:sp>
        <p:nvSpPr>
          <p:cNvPr id="161" name="Oval 160"/>
          <p:cNvSpPr/>
          <p:nvPr/>
        </p:nvSpPr>
        <p:spPr>
          <a:xfrm>
            <a:off x="3960526" y="4791992"/>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62" name="Straight Connector 161"/>
          <p:cNvCxnSpPr>
            <a:endCxn id="186" idx="5"/>
          </p:cNvCxnSpPr>
          <p:nvPr/>
        </p:nvCxnSpPr>
        <p:spPr>
          <a:xfrm flipH="1" flipV="1">
            <a:off x="1298837" y="3729520"/>
            <a:ext cx="225163" cy="232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61" idx="7"/>
          </p:cNvCxnSpPr>
          <p:nvPr/>
        </p:nvCxnSpPr>
        <p:spPr>
          <a:xfrm flipV="1">
            <a:off x="4415811" y="4334792"/>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161" idx="4"/>
          </p:cNvCxnSpPr>
          <p:nvPr/>
        </p:nvCxnSpPr>
        <p:spPr>
          <a:xfrm>
            <a:off x="4227226" y="5325392"/>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161" idx="1"/>
          </p:cNvCxnSpPr>
          <p:nvPr/>
        </p:nvCxnSpPr>
        <p:spPr>
          <a:xfrm flipH="1" flipV="1">
            <a:off x="3810000" y="4603407"/>
            <a:ext cx="228641"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32" idx="6"/>
          </p:cNvCxnSpPr>
          <p:nvPr/>
        </p:nvCxnSpPr>
        <p:spPr>
          <a:xfrm flipV="1">
            <a:off x="3231297" y="1704822"/>
            <a:ext cx="2373984" cy="440283"/>
          </a:xfrm>
          <a:prstGeom prst="line">
            <a:avLst/>
          </a:prstGeom>
        </p:spPr>
        <p:style>
          <a:lnRef idx="2">
            <a:schemeClr val="accent1"/>
          </a:lnRef>
          <a:fillRef idx="0">
            <a:schemeClr val="accent1"/>
          </a:fillRef>
          <a:effectRef idx="1">
            <a:schemeClr val="accent1"/>
          </a:effectRef>
          <a:fontRef idx="minor">
            <a:schemeClr val="tx1"/>
          </a:fontRef>
        </p:style>
      </p:cxnSp>
      <p:sp>
        <p:nvSpPr>
          <p:cNvPr id="186" name="Oval 185"/>
          <p:cNvSpPr/>
          <p:nvPr/>
        </p:nvSpPr>
        <p:spPr>
          <a:xfrm>
            <a:off x="843552" y="327423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87" name="Straight Connector 186"/>
          <p:cNvCxnSpPr>
            <a:stCxn id="186" idx="3"/>
          </p:cNvCxnSpPr>
          <p:nvPr/>
        </p:nvCxnSpPr>
        <p:spPr>
          <a:xfrm flipH="1">
            <a:off x="379149" y="372952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86" idx="7"/>
          </p:cNvCxnSpPr>
          <p:nvPr/>
        </p:nvCxnSpPr>
        <p:spPr>
          <a:xfrm flipV="1">
            <a:off x="1298837" y="2817035"/>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a:stCxn id="186" idx="4"/>
          </p:cNvCxnSpPr>
          <p:nvPr/>
        </p:nvCxnSpPr>
        <p:spPr>
          <a:xfrm>
            <a:off x="1110252" y="3807635"/>
            <a:ext cx="81904"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86" idx="1"/>
          </p:cNvCxnSpPr>
          <p:nvPr/>
        </p:nvCxnSpPr>
        <p:spPr>
          <a:xfrm flipH="1" flipV="1">
            <a:off x="277756" y="2969435"/>
            <a:ext cx="643911" cy="382915"/>
          </a:xfrm>
          <a:prstGeom prst="line">
            <a:avLst/>
          </a:prstGeom>
        </p:spPr>
        <p:style>
          <a:lnRef idx="2">
            <a:schemeClr val="accent1"/>
          </a:lnRef>
          <a:fillRef idx="0">
            <a:schemeClr val="accent1"/>
          </a:fillRef>
          <a:effectRef idx="1">
            <a:schemeClr val="accent1"/>
          </a:effectRef>
          <a:fontRef idx="minor">
            <a:schemeClr val="tx1"/>
          </a:fontRef>
        </p:style>
      </p:cxnSp>
      <p:sp>
        <p:nvSpPr>
          <p:cNvPr id="191" name="Oval 190"/>
          <p:cNvSpPr/>
          <p:nvPr/>
        </p:nvSpPr>
        <p:spPr>
          <a:xfrm>
            <a:off x="6896100" y="3274235"/>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92" name="Straight Connector 191"/>
          <p:cNvCxnSpPr>
            <a:stCxn id="191" idx="3"/>
          </p:cNvCxnSpPr>
          <p:nvPr/>
        </p:nvCxnSpPr>
        <p:spPr>
          <a:xfrm flipH="1">
            <a:off x="6431697" y="3729520"/>
            <a:ext cx="542518" cy="459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91" idx="7"/>
          </p:cNvCxnSpPr>
          <p:nvPr/>
        </p:nvCxnSpPr>
        <p:spPr>
          <a:xfrm flipV="1">
            <a:off x="7351385" y="2817035"/>
            <a:ext cx="544946" cy="535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91" idx="4"/>
          </p:cNvCxnSpPr>
          <p:nvPr/>
        </p:nvCxnSpPr>
        <p:spPr>
          <a:xfrm>
            <a:off x="7162800" y="3807635"/>
            <a:ext cx="0" cy="6653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91" idx="1"/>
          </p:cNvCxnSpPr>
          <p:nvPr/>
        </p:nvCxnSpPr>
        <p:spPr>
          <a:xfrm flipH="1" flipV="1">
            <a:off x="6330304" y="2969435"/>
            <a:ext cx="643911" cy="382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H="1" flipV="1">
            <a:off x="2886482" y="4473019"/>
            <a:ext cx="687715" cy="585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32" idx="2"/>
          </p:cNvCxnSpPr>
          <p:nvPr/>
        </p:nvCxnSpPr>
        <p:spPr>
          <a:xfrm flipH="1">
            <a:off x="2509312" y="2145105"/>
            <a:ext cx="1885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flipH="1">
            <a:off x="5605281" y="4980577"/>
            <a:ext cx="442667" cy="344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a:stCxn id="191" idx="0"/>
          </p:cNvCxnSpPr>
          <p:nvPr/>
        </p:nvCxnSpPr>
        <p:spPr>
          <a:xfrm flipH="1" flipV="1">
            <a:off x="6705600" y="2145105"/>
            <a:ext cx="457200" cy="112913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209531" y="3271772"/>
            <a:ext cx="198010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000" dirty="0" smtClean="0">
                <a:latin typeface="Lucida Console"/>
                <a:cs typeface="Lucida Console"/>
              </a:rPr>
              <a:t>0x23465C00:</a:t>
            </a:r>
            <a:br>
              <a:rPr lang="en-US" sz="1000" dirty="0" smtClean="0">
                <a:latin typeface="Lucida Console"/>
                <a:cs typeface="Lucida Console"/>
              </a:rPr>
            </a:br>
            <a:r>
              <a:rPr lang="en-US" sz="1000" dirty="0" err="1" smtClean="0">
                <a:latin typeface="Lucida Console"/>
                <a:cs typeface="Lucida Console"/>
              </a:rPr>
              <a:t>subfic</a:t>
            </a:r>
            <a:r>
              <a:rPr lang="en-US" sz="1000" dirty="0" smtClean="0">
                <a:latin typeface="Lucida Console"/>
                <a:cs typeface="Lucida Console"/>
              </a:rPr>
              <a:t> r26, r6, 0x5C00</a:t>
            </a:r>
            <a:endParaRPr lang="en-US" sz="1000" dirty="0">
              <a:latin typeface="Lucida Console"/>
              <a:cs typeface="Lucida Console"/>
            </a:endParaRPr>
          </a:p>
        </p:txBody>
      </p:sp>
      <p:sp>
        <p:nvSpPr>
          <p:cNvPr id="59" name="TextBox 58"/>
          <p:cNvSpPr txBox="1"/>
          <p:nvPr/>
        </p:nvSpPr>
        <p:spPr>
          <a:xfrm>
            <a:off x="5264596" y="4603407"/>
            <a:ext cx="198010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000" dirty="0" smtClean="0">
                <a:latin typeface="Lucida Console"/>
                <a:cs typeface="Lucida Console"/>
              </a:rPr>
              <a:t>0x23465C01:</a:t>
            </a:r>
            <a:br>
              <a:rPr lang="en-US" sz="1000" dirty="0" smtClean="0">
                <a:latin typeface="Lucida Console"/>
                <a:cs typeface="Lucida Console"/>
              </a:rPr>
            </a:br>
            <a:r>
              <a:rPr lang="en-US" sz="1000" dirty="0" err="1" smtClean="0">
                <a:latin typeface="Lucida Console"/>
                <a:cs typeface="Lucida Console"/>
              </a:rPr>
              <a:t>subfic</a:t>
            </a:r>
            <a:r>
              <a:rPr lang="en-US" sz="1000" dirty="0" smtClean="0">
                <a:latin typeface="Lucida Console"/>
                <a:cs typeface="Lucida Console"/>
              </a:rPr>
              <a:t> r26, r6, 0x5C01</a:t>
            </a:r>
            <a:endParaRPr lang="en-US" sz="1000" dirty="0">
              <a:latin typeface="Lucida Console"/>
              <a:cs typeface="Lucida Console"/>
            </a:endParaRPr>
          </a:p>
        </p:txBody>
      </p:sp>
      <p:sp>
        <p:nvSpPr>
          <p:cNvPr id="60" name="TextBox 59"/>
          <p:cNvSpPr txBox="1"/>
          <p:nvPr/>
        </p:nvSpPr>
        <p:spPr>
          <a:xfrm>
            <a:off x="4876800" y="1478295"/>
            <a:ext cx="198010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000" dirty="0" smtClean="0">
                <a:latin typeface="Lucida Console"/>
                <a:cs typeface="Lucida Console"/>
              </a:rPr>
              <a:t>0x23465C02:</a:t>
            </a:r>
            <a:br>
              <a:rPr lang="en-US" sz="1000" dirty="0" smtClean="0">
                <a:latin typeface="Lucida Console"/>
                <a:cs typeface="Lucida Console"/>
              </a:rPr>
            </a:br>
            <a:r>
              <a:rPr lang="en-US" sz="1000" dirty="0" err="1" smtClean="0">
                <a:latin typeface="Lucida Console"/>
                <a:cs typeface="Lucida Console"/>
              </a:rPr>
              <a:t>subfic</a:t>
            </a:r>
            <a:r>
              <a:rPr lang="en-US" sz="1000" dirty="0" smtClean="0">
                <a:latin typeface="Lucida Console"/>
                <a:cs typeface="Lucida Console"/>
              </a:rPr>
              <a:t> r26, r6, 0x5C01</a:t>
            </a:r>
            <a:endParaRPr lang="en-US" sz="1000" dirty="0">
              <a:latin typeface="Lucida Console"/>
              <a:cs typeface="Lucida Console"/>
            </a:endParaRPr>
          </a:p>
        </p:txBody>
      </p:sp>
      <p:sp>
        <p:nvSpPr>
          <p:cNvPr id="61" name="TextBox 60"/>
          <p:cNvSpPr txBox="1"/>
          <p:nvPr/>
        </p:nvSpPr>
        <p:spPr>
          <a:xfrm>
            <a:off x="477122" y="1525915"/>
            <a:ext cx="198010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000" dirty="0" smtClean="0">
                <a:latin typeface="Lucida Console"/>
                <a:cs typeface="Lucida Console"/>
              </a:rPr>
              <a:t>0x23465C04:</a:t>
            </a:r>
            <a:br>
              <a:rPr lang="en-US" sz="1000" dirty="0" smtClean="0">
                <a:latin typeface="Lucida Console"/>
                <a:cs typeface="Lucida Console"/>
              </a:rPr>
            </a:br>
            <a:r>
              <a:rPr lang="en-US" sz="1000" dirty="0" err="1" smtClean="0">
                <a:latin typeface="Lucida Console"/>
                <a:cs typeface="Lucida Console"/>
              </a:rPr>
              <a:t>subfic</a:t>
            </a:r>
            <a:r>
              <a:rPr lang="en-US" sz="1000" dirty="0" smtClean="0">
                <a:latin typeface="Lucida Console"/>
                <a:cs typeface="Lucida Console"/>
              </a:rPr>
              <a:t> r26, r6, 0x5C04</a:t>
            </a:r>
            <a:endParaRPr lang="en-US" sz="1000" dirty="0">
              <a:latin typeface="Lucida Console"/>
              <a:cs typeface="Lucida Console"/>
            </a:endParaRPr>
          </a:p>
        </p:txBody>
      </p:sp>
      <p:sp>
        <p:nvSpPr>
          <p:cNvPr id="62" name="TextBox 61"/>
          <p:cNvSpPr txBox="1"/>
          <p:nvPr/>
        </p:nvSpPr>
        <p:spPr>
          <a:xfrm>
            <a:off x="1707843" y="4113263"/>
            <a:ext cx="198010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000" dirty="0" smtClean="0">
                <a:latin typeface="Lucida Console"/>
                <a:cs typeface="Lucida Console"/>
              </a:rPr>
              <a:t>0x23465C08:</a:t>
            </a:r>
            <a:br>
              <a:rPr lang="en-US" sz="1000" dirty="0" smtClean="0">
                <a:latin typeface="Lucida Console"/>
                <a:cs typeface="Lucida Console"/>
              </a:rPr>
            </a:br>
            <a:r>
              <a:rPr lang="en-US" sz="1000" dirty="0" err="1" smtClean="0">
                <a:latin typeface="Lucida Console"/>
                <a:cs typeface="Lucida Console"/>
              </a:rPr>
              <a:t>subfic</a:t>
            </a:r>
            <a:r>
              <a:rPr lang="en-US" sz="1000" dirty="0" smtClean="0">
                <a:latin typeface="Lucida Console"/>
                <a:cs typeface="Lucida Console"/>
              </a:rPr>
              <a:t> r26, r6, 0x5C08</a:t>
            </a:r>
            <a:endParaRPr lang="en-US" sz="1000" dirty="0">
              <a:latin typeface="Lucida Console"/>
              <a:cs typeface="Lucida Console"/>
            </a:endParaRPr>
          </a:p>
        </p:txBody>
      </p:sp>
    </p:spTree>
    <p:extLst>
      <p:ext uri="{BB962C8B-B14F-4D97-AF65-F5344CB8AC3E}">
        <p14:creationId xmlns:p14="http://schemas.microsoft.com/office/powerpoint/2010/main" val="36087295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Edges Omitted</a:t>
            </a:r>
            <a:endParaRPr lang="en-US" dirty="0"/>
          </a:p>
        </p:txBody>
      </p:sp>
      <p:sp>
        <p:nvSpPr>
          <p:cNvPr id="26" name="Oval 25"/>
          <p:cNvSpPr/>
          <p:nvPr/>
        </p:nvSpPr>
        <p:spPr>
          <a:xfrm>
            <a:off x="381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1219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0" name="Oval 59"/>
          <p:cNvSpPr/>
          <p:nvPr/>
        </p:nvSpPr>
        <p:spPr>
          <a:xfrm>
            <a:off x="2057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1" name="Oval 60"/>
          <p:cNvSpPr/>
          <p:nvPr/>
        </p:nvSpPr>
        <p:spPr>
          <a:xfrm>
            <a:off x="28956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2" name="Oval 61"/>
          <p:cNvSpPr/>
          <p:nvPr/>
        </p:nvSpPr>
        <p:spPr>
          <a:xfrm>
            <a:off x="3733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4572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410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6248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6" name="Oval 65"/>
          <p:cNvSpPr/>
          <p:nvPr/>
        </p:nvSpPr>
        <p:spPr>
          <a:xfrm>
            <a:off x="70866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7" name="Oval 66"/>
          <p:cNvSpPr/>
          <p:nvPr/>
        </p:nvSpPr>
        <p:spPr>
          <a:xfrm>
            <a:off x="7924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8" name="Oval 67"/>
          <p:cNvSpPr/>
          <p:nvPr/>
        </p:nvSpPr>
        <p:spPr>
          <a:xfrm>
            <a:off x="381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1219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2057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1" name="Oval 70"/>
          <p:cNvSpPr/>
          <p:nvPr/>
        </p:nvSpPr>
        <p:spPr>
          <a:xfrm>
            <a:off x="2895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3733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3" name="Oval 72"/>
          <p:cNvSpPr/>
          <p:nvPr/>
        </p:nvSpPr>
        <p:spPr>
          <a:xfrm>
            <a:off x="4572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4" name="Oval 73"/>
          <p:cNvSpPr/>
          <p:nvPr/>
        </p:nvSpPr>
        <p:spPr>
          <a:xfrm>
            <a:off x="5410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6248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6" name="Oval 75"/>
          <p:cNvSpPr/>
          <p:nvPr/>
        </p:nvSpPr>
        <p:spPr>
          <a:xfrm>
            <a:off x="7086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Oval 76"/>
          <p:cNvSpPr/>
          <p:nvPr/>
        </p:nvSpPr>
        <p:spPr>
          <a:xfrm>
            <a:off x="7924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8" name="Oval 87"/>
          <p:cNvSpPr/>
          <p:nvPr/>
        </p:nvSpPr>
        <p:spPr>
          <a:xfrm>
            <a:off x="372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1210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20486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1" name="Oval 90"/>
          <p:cNvSpPr/>
          <p:nvPr/>
        </p:nvSpPr>
        <p:spPr>
          <a:xfrm>
            <a:off x="2886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3725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4563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401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62396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7077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7916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8" name="Oval 97"/>
          <p:cNvSpPr/>
          <p:nvPr/>
        </p:nvSpPr>
        <p:spPr>
          <a:xfrm>
            <a:off x="372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12104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0" name="Oval 99"/>
          <p:cNvSpPr/>
          <p:nvPr/>
        </p:nvSpPr>
        <p:spPr>
          <a:xfrm>
            <a:off x="2048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1" name="Oval 100"/>
          <p:cNvSpPr/>
          <p:nvPr/>
        </p:nvSpPr>
        <p:spPr>
          <a:xfrm>
            <a:off x="2886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3725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4563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4" name="Oval 103"/>
          <p:cNvSpPr/>
          <p:nvPr/>
        </p:nvSpPr>
        <p:spPr>
          <a:xfrm>
            <a:off x="54014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5" name="Oval 104"/>
          <p:cNvSpPr/>
          <p:nvPr/>
        </p:nvSpPr>
        <p:spPr>
          <a:xfrm>
            <a:off x="6239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7077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7916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381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9" name="Oval 108"/>
          <p:cNvSpPr/>
          <p:nvPr/>
        </p:nvSpPr>
        <p:spPr>
          <a:xfrm>
            <a:off x="1219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0" name="Oval 109"/>
          <p:cNvSpPr/>
          <p:nvPr/>
        </p:nvSpPr>
        <p:spPr>
          <a:xfrm>
            <a:off x="2057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1" name="Oval 110"/>
          <p:cNvSpPr/>
          <p:nvPr/>
        </p:nvSpPr>
        <p:spPr>
          <a:xfrm>
            <a:off x="2895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2" name="Oval 111"/>
          <p:cNvSpPr/>
          <p:nvPr/>
        </p:nvSpPr>
        <p:spPr>
          <a:xfrm>
            <a:off x="3733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3" name="Oval 112"/>
          <p:cNvSpPr/>
          <p:nvPr/>
        </p:nvSpPr>
        <p:spPr>
          <a:xfrm>
            <a:off x="4572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4" name="Oval 113"/>
          <p:cNvSpPr/>
          <p:nvPr/>
        </p:nvSpPr>
        <p:spPr>
          <a:xfrm>
            <a:off x="5410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5" name="Oval 114"/>
          <p:cNvSpPr/>
          <p:nvPr/>
        </p:nvSpPr>
        <p:spPr>
          <a:xfrm>
            <a:off x="6248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6" name="Oval 115"/>
          <p:cNvSpPr/>
          <p:nvPr/>
        </p:nvSpPr>
        <p:spPr>
          <a:xfrm>
            <a:off x="7086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0" name="Oval 119"/>
          <p:cNvSpPr/>
          <p:nvPr/>
        </p:nvSpPr>
        <p:spPr>
          <a:xfrm>
            <a:off x="7924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381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2" name="Oval 121"/>
          <p:cNvSpPr/>
          <p:nvPr/>
        </p:nvSpPr>
        <p:spPr>
          <a:xfrm>
            <a:off x="1219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3" name="Oval 122"/>
          <p:cNvSpPr/>
          <p:nvPr/>
        </p:nvSpPr>
        <p:spPr>
          <a:xfrm>
            <a:off x="2057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2895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3733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6" name="Oval 125"/>
          <p:cNvSpPr/>
          <p:nvPr/>
        </p:nvSpPr>
        <p:spPr>
          <a:xfrm>
            <a:off x="4572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7" name="Oval 126"/>
          <p:cNvSpPr/>
          <p:nvPr/>
        </p:nvSpPr>
        <p:spPr>
          <a:xfrm>
            <a:off x="5410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8" name="Oval 127"/>
          <p:cNvSpPr/>
          <p:nvPr/>
        </p:nvSpPr>
        <p:spPr>
          <a:xfrm>
            <a:off x="6248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0" name="Oval 129"/>
          <p:cNvSpPr/>
          <p:nvPr/>
        </p:nvSpPr>
        <p:spPr>
          <a:xfrm>
            <a:off x="7086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1" name="Oval 130"/>
          <p:cNvSpPr/>
          <p:nvPr/>
        </p:nvSpPr>
        <p:spPr>
          <a:xfrm>
            <a:off x="7924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8" name="Oval 137"/>
          <p:cNvSpPr/>
          <p:nvPr/>
        </p:nvSpPr>
        <p:spPr>
          <a:xfrm>
            <a:off x="372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9" name="Oval 138"/>
          <p:cNvSpPr/>
          <p:nvPr/>
        </p:nvSpPr>
        <p:spPr>
          <a:xfrm>
            <a:off x="1210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1" name="Oval 140"/>
          <p:cNvSpPr/>
          <p:nvPr/>
        </p:nvSpPr>
        <p:spPr>
          <a:xfrm>
            <a:off x="2048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2" name="Oval 141"/>
          <p:cNvSpPr/>
          <p:nvPr/>
        </p:nvSpPr>
        <p:spPr>
          <a:xfrm>
            <a:off x="2886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3" name="Oval 142"/>
          <p:cNvSpPr/>
          <p:nvPr/>
        </p:nvSpPr>
        <p:spPr>
          <a:xfrm>
            <a:off x="3725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4" name="Oval 143"/>
          <p:cNvSpPr/>
          <p:nvPr/>
        </p:nvSpPr>
        <p:spPr>
          <a:xfrm>
            <a:off x="4563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5" name="Oval 144"/>
          <p:cNvSpPr/>
          <p:nvPr/>
        </p:nvSpPr>
        <p:spPr>
          <a:xfrm>
            <a:off x="5401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6" name="Oval 145"/>
          <p:cNvSpPr/>
          <p:nvPr/>
        </p:nvSpPr>
        <p:spPr>
          <a:xfrm>
            <a:off x="6239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7" name="Oval 146"/>
          <p:cNvSpPr/>
          <p:nvPr/>
        </p:nvSpPr>
        <p:spPr>
          <a:xfrm>
            <a:off x="7077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8" name="Oval 147"/>
          <p:cNvSpPr/>
          <p:nvPr/>
        </p:nvSpPr>
        <p:spPr>
          <a:xfrm>
            <a:off x="7916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14349176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6936360" y="4667891"/>
            <a:ext cx="835836" cy="749033"/>
          </a:xfrm>
          <a:custGeom>
            <a:avLst/>
            <a:gdLst>
              <a:gd name="connsiteX0" fmla="*/ 32565 w 835836"/>
              <a:gd name="connsiteY0" fmla="*/ 705611 h 749033"/>
              <a:gd name="connsiteX1" fmla="*/ 32565 w 835836"/>
              <a:gd name="connsiteY1" fmla="*/ 705611 h 749033"/>
              <a:gd name="connsiteX2" fmla="*/ 0 w 835836"/>
              <a:gd name="connsiteY2" fmla="*/ 586200 h 749033"/>
              <a:gd name="connsiteX3" fmla="*/ 32565 w 835836"/>
              <a:gd name="connsiteY3" fmla="*/ 488500 h 749033"/>
              <a:gd name="connsiteX4" fmla="*/ 43420 w 835836"/>
              <a:gd name="connsiteY4" fmla="*/ 445078 h 749033"/>
              <a:gd name="connsiteX5" fmla="*/ 54275 w 835836"/>
              <a:gd name="connsiteY5" fmla="*/ 379944 h 749033"/>
              <a:gd name="connsiteX6" fmla="*/ 86840 w 835836"/>
              <a:gd name="connsiteY6" fmla="*/ 293100 h 749033"/>
              <a:gd name="connsiteX7" fmla="*/ 65130 w 835836"/>
              <a:gd name="connsiteY7" fmla="*/ 206255 h 749033"/>
              <a:gd name="connsiteX8" fmla="*/ 86840 w 835836"/>
              <a:gd name="connsiteY8" fmla="*/ 97700 h 749033"/>
              <a:gd name="connsiteX9" fmla="*/ 108550 w 835836"/>
              <a:gd name="connsiteY9" fmla="*/ 54278 h 749033"/>
              <a:gd name="connsiteX10" fmla="*/ 162825 w 835836"/>
              <a:gd name="connsiteY10" fmla="*/ 10855 h 749033"/>
              <a:gd name="connsiteX11" fmla="*/ 195390 w 835836"/>
              <a:gd name="connsiteY11" fmla="*/ 0 h 749033"/>
              <a:gd name="connsiteX12" fmla="*/ 434201 w 835836"/>
              <a:gd name="connsiteY12" fmla="*/ 10855 h 749033"/>
              <a:gd name="connsiteX13" fmla="*/ 597026 w 835836"/>
              <a:gd name="connsiteY13" fmla="*/ 21711 h 749033"/>
              <a:gd name="connsiteX14" fmla="*/ 694721 w 835836"/>
              <a:gd name="connsiteY14" fmla="*/ 10855 h 749033"/>
              <a:gd name="connsiteX15" fmla="*/ 781561 w 835836"/>
              <a:gd name="connsiteY15" fmla="*/ 32566 h 749033"/>
              <a:gd name="connsiteX16" fmla="*/ 803271 w 835836"/>
              <a:gd name="connsiteY16" fmla="*/ 54278 h 749033"/>
              <a:gd name="connsiteX17" fmla="*/ 835836 w 835836"/>
              <a:gd name="connsiteY17" fmla="*/ 238822 h 749033"/>
              <a:gd name="connsiteX18" fmla="*/ 814126 w 835836"/>
              <a:gd name="connsiteY18" fmla="*/ 358233 h 749033"/>
              <a:gd name="connsiteX19" fmla="*/ 792416 w 835836"/>
              <a:gd name="connsiteY19" fmla="*/ 575344 h 749033"/>
              <a:gd name="connsiteX20" fmla="*/ 781561 w 835836"/>
              <a:gd name="connsiteY20" fmla="*/ 651333 h 749033"/>
              <a:gd name="connsiteX21" fmla="*/ 770706 w 835836"/>
              <a:gd name="connsiteY21" fmla="*/ 683900 h 749033"/>
              <a:gd name="connsiteX22" fmla="*/ 694721 w 835836"/>
              <a:gd name="connsiteY22" fmla="*/ 705611 h 749033"/>
              <a:gd name="connsiteX23" fmla="*/ 640446 w 835836"/>
              <a:gd name="connsiteY23" fmla="*/ 727322 h 749033"/>
              <a:gd name="connsiteX24" fmla="*/ 499331 w 835836"/>
              <a:gd name="connsiteY24" fmla="*/ 738178 h 749033"/>
              <a:gd name="connsiteX25" fmla="*/ 423346 w 835836"/>
              <a:gd name="connsiteY25" fmla="*/ 749033 h 749033"/>
              <a:gd name="connsiteX26" fmla="*/ 206245 w 835836"/>
              <a:gd name="connsiteY26" fmla="*/ 738178 h 749033"/>
              <a:gd name="connsiteX27" fmla="*/ 173680 w 835836"/>
              <a:gd name="connsiteY27" fmla="*/ 727322 h 749033"/>
              <a:gd name="connsiteX28" fmla="*/ 65130 w 835836"/>
              <a:gd name="connsiteY28" fmla="*/ 694756 h 749033"/>
              <a:gd name="connsiteX29" fmla="*/ 32565 w 835836"/>
              <a:gd name="connsiteY29" fmla="*/ 705611 h 74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5836" h="749033">
                <a:moveTo>
                  <a:pt x="32565" y="705611"/>
                </a:moveTo>
                <a:lnTo>
                  <a:pt x="32565" y="705611"/>
                </a:lnTo>
                <a:cubicBezTo>
                  <a:pt x="21710" y="665807"/>
                  <a:pt x="0" y="627457"/>
                  <a:pt x="0" y="586200"/>
                </a:cubicBezTo>
                <a:cubicBezTo>
                  <a:pt x="0" y="551872"/>
                  <a:pt x="24240" y="521803"/>
                  <a:pt x="32565" y="488500"/>
                </a:cubicBezTo>
                <a:cubicBezTo>
                  <a:pt x="36183" y="474026"/>
                  <a:pt x="40494" y="459708"/>
                  <a:pt x="43420" y="445078"/>
                </a:cubicBezTo>
                <a:cubicBezTo>
                  <a:pt x="47736" y="423495"/>
                  <a:pt x="49500" y="401431"/>
                  <a:pt x="54275" y="379944"/>
                </a:cubicBezTo>
                <a:cubicBezTo>
                  <a:pt x="58529" y="360802"/>
                  <a:pt x="82616" y="303660"/>
                  <a:pt x="86840" y="293100"/>
                </a:cubicBezTo>
                <a:cubicBezTo>
                  <a:pt x="79603" y="264152"/>
                  <a:pt x="60225" y="235688"/>
                  <a:pt x="65130" y="206255"/>
                </a:cubicBezTo>
                <a:cubicBezTo>
                  <a:pt x="68882" y="183743"/>
                  <a:pt x="77124" y="123610"/>
                  <a:pt x="86840" y="97700"/>
                </a:cubicBezTo>
                <a:cubicBezTo>
                  <a:pt x="92522" y="82548"/>
                  <a:pt x="99574" y="67743"/>
                  <a:pt x="108550" y="54278"/>
                </a:cubicBezTo>
                <a:cubicBezTo>
                  <a:pt x="118647" y="39131"/>
                  <a:pt x="148306" y="18115"/>
                  <a:pt x="162825" y="10855"/>
                </a:cubicBezTo>
                <a:cubicBezTo>
                  <a:pt x="173059" y="5738"/>
                  <a:pt x="184535" y="3618"/>
                  <a:pt x="195390" y="0"/>
                </a:cubicBezTo>
                <a:lnTo>
                  <a:pt x="434201" y="10855"/>
                </a:lnTo>
                <a:cubicBezTo>
                  <a:pt x="488517" y="13791"/>
                  <a:pt x="542631" y="21711"/>
                  <a:pt x="597026" y="21711"/>
                </a:cubicBezTo>
                <a:cubicBezTo>
                  <a:pt x="629791" y="21711"/>
                  <a:pt x="662156" y="14474"/>
                  <a:pt x="694721" y="10855"/>
                </a:cubicBezTo>
                <a:cubicBezTo>
                  <a:pt x="706389" y="13189"/>
                  <a:pt x="764875" y="22554"/>
                  <a:pt x="781561" y="32566"/>
                </a:cubicBezTo>
                <a:cubicBezTo>
                  <a:pt x="790337" y="37832"/>
                  <a:pt x="796034" y="47041"/>
                  <a:pt x="803271" y="54278"/>
                </a:cubicBezTo>
                <a:cubicBezTo>
                  <a:pt x="837619" y="157328"/>
                  <a:pt x="822909" y="96620"/>
                  <a:pt x="835836" y="238822"/>
                </a:cubicBezTo>
                <a:cubicBezTo>
                  <a:pt x="823500" y="288167"/>
                  <a:pt x="818988" y="299888"/>
                  <a:pt x="814126" y="358233"/>
                </a:cubicBezTo>
                <a:cubicBezTo>
                  <a:pt x="796195" y="573413"/>
                  <a:pt x="823946" y="480751"/>
                  <a:pt x="792416" y="575344"/>
                </a:cubicBezTo>
                <a:cubicBezTo>
                  <a:pt x="788798" y="600674"/>
                  <a:pt x="786579" y="626243"/>
                  <a:pt x="781561" y="651333"/>
                </a:cubicBezTo>
                <a:cubicBezTo>
                  <a:pt x="779317" y="662554"/>
                  <a:pt x="778797" y="675808"/>
                  <a:pt x="770706" y="683900"/>
                </a:cubicBezTo>
                <a:cubicBezTo>
                  <a:pt x="765477" y="689129"/>
                  <a:pt x="695146" y="705469"/>
                  <a:pt x="694721" y="705611"/>
                </a:cubicBezTo>
                <a:cubicBezTo>
                  <a:pt x="676236" y="711773"/>
                  <a:pt x="659666" y="724118"/>
                  <a:pt x="640446" y="727322"/>
                </a:cubicBezTo>
                <a:cubicBezTo>
                  <a:pt x="593911" y="735078"/>
                  <a:pt x="546274" y="733483"/>
                  <a:pt x="499331" y="738178"/>
                </a:cubicBezTo>
                <a:cubicBezTo>
                  <a:pt x="473873" y="740724"/>
                  <a:pt x="448674" y="745415"/>
                  <a:pt x="423346" y="749033"/>
                </a:cubicBezTo>
                <a:cubicBezTo>
                  <a:pt x="350979" y="745415"/>
                  <a:pt x="278430" y="744455"/>
                  <a:pt x="206245" y="738178"/>
                </a:cubicBezTo>
                <a:cubicBezTo>
                  <a:pt x="194846" y="737187"/>
                  <a:pt x="184682" y="730466"/>
                  <a:pt x="173680" y="727322"/>
                </a:cubicBezTo>
                <a:cubicBezTo>
                  <a:pt x="58838" y="694508"/>
                  <a:pt x="219915" y="746354"/>
                  <a:pt x="65130" y="694756"/>
                </a:cubicBezTo>
                <a:lnTo>
                  <a:pt x="32565" y="70561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Freeform 6"/>
          <p:cNvSpPr/>
          <p:nvPr/>
        </p:nvSpPr>
        <p:spPr>
          <a:xfrm>
            <a:off x="3668998" y="1574056"/>
            <a:ext cx="4103198" cy="4646180"/>
          </a:xfrm>
          <a:custGeom>
            <a:avLst/>
            <a:gdLst>
              <a:gd name="connsiteX0" fmla="*/ 1584833 w 4103198"/>
              <a:gd name="connsiteY0" fmla="*/ 32567 h 4646180"/>
              <a:gd name="connsiteX1" fmla="*/ 1584833 w 4103198"/>
              <a:gd name="connsiteY1" fmla="*/ 32567 h 4646180"/>
              <a:gd name="connsiteX2" fmla="*/ 1758514 w 4103198"/>
              <a:gd name="connsiteY2" fmla="*/ 21711 h 4646180"/>
              <a:gd name="connsiteX3" fmla="*/ 1791079 w 4103198"/>
              <a:gd name="connsiteY3" fmla="*/ 10856 h 4646180"/>
              <a:gd name="connsiteX4" fmla="*/ 1986469 w 4103198"/>
              <a:gd name="connsiteY4" fmla="*/ 21711 h 4646180"/>
              <a:gd name="connsiteX5" fmla="*/ 2540075 w 4103198"/>
              <a:gd name="connsiteY5" fmla="*/ 10856 h 4646180"/>
              <a:gd name="connsiteX6" fmla="*/ 2583495 w 4103198"/>
              <a:gd name="connsiteY6" fmla="*/ 0 h 4646180"/>
              <a:gd name="connsiteX7" fmla="*/ 3061116 w 4103198"/>
              <a:gd name="connsiteY7" fmla="*/ 10856 h 4646180"/>
              <a:gd name="connsiteX8" fmla="*/ 3169666 w 4103198"/>
              <a:gd name="connsiteY8" fmla="*/ 21711 h 4646180"/>
              <a:gd name="connsiteX9" fmla="*/ 3202232 w 4103198"/>
              <a:gd name="connsiteY9" fmla="*/ 32567 h 4646180"/>
              <a:gd name="connsiteX10" fmla="*/ 3234797 w 4103198"/>
              <a:gd name="connsiteY10" fmla="*/ 65134 h 4646180"/>
              <a:gd name="connsiteX11" fmla="*/ 3256507 w 4103198"/>
              <a:gd name="connsiteY11" fmla="*/ 108556 h 4646180"/>
              <a:gd name="connsiteX12" fmla="*/ 3267362 w 4103198"/>
              <a:gd name="connsiteY12" fmla="*/ 151978 h 4646180"/>
              <a:gd name="connsiteX13" fmla="*/ 3256507 w 4103198"/>
              <a:gd name="connsiteY13" fmla="*/ 325667 h 4646180"/>
              <a:gd name="connsiteX14" fmla="*/ 3245652 w 4103198"/>
              <a:gd name="connsiteY14" fmla="*/ 390800 h 4646180"/>
              <a:gd name="connsiteX15" fmla="*/ 3234797 w 4103198"/>
              <a:gd name="connsiteY15" fmla="*/ 488500 h 4646180"/>
              <a:gd name="connsiteX16" fmla="*/ 3223942 w 4103198"/>
              <a:gd name="connsiteY16" fmla="*/ 564489 h 4646180"/>
              <a:gd name="connsiteX17" fmla="*/ 3245652 w 4103198"/>
              <a:gd name="connsiteY17" fmla="*/ 738178 h 4646180"/>
              <a:gd name="connsiteX18" fmla="*/ 3256507 w 4103198"/>
              <a:gd name="connsiteY18" fmla="*/ 781601 h 4646180"/>
              <a:gd name="connsiteX19" fmla="*/ 3267362 w 4103198"/>
              <a:gd name="connsiteY19" fmla="*/ 857589 h 4646180"/>
              <a:gd name="connsiteX20" fmla="*/ 3299927 w 4103198"/>
              <a:gd name="connsiteY20" fmla="*/ 846734 h 4646180"/>
              <a:gd name="connsiteX21" fmla="*/ 3354202 w 4103198"/>
              <a:gd name="connsiteY21" fmla="*/ 835878 h 4646180"/>
              <a:gd name="connsiteX22" fmla="*/ 3527882 w 4103198"/>
              <a:gd name="connsiteY22" fmla="*/ 814167 h 4646180"/>
              <a:gd name="connsiteX23" fmla="*/ 3636432 w 4103198"/>
              <a:gd name="connsiteY23" fmla="*/ 825023 h 4646180"/>
              <a:gd name="connsiteX24" fmla="*/ 3690708 w 4103198"/>
              <a:gd name="connsiteY24" fmla="*/ 835878 h 4646180"/>
              <a:gd name="connsiteX25" fmla="*/ 3929518 w 4103198"/>
              <a:gd name="connsiteY25" fmla="*/ 825023 h 4646180"/>
              <a:gd name="connsiteX26" fmla="*/ 4027213 w 4103198"/>
              <a:gd name="connsiteY26" fmla="*/ 825023 h 4646180"/>
              <a:gd name="connsiteX27" fmla="*/ 4048923 w 4103198"/>
              <a:gd name="connsiteY27" fmla="*/ 857589 h 4646180"/>
              <a:gd name="connsiteX28" fmla="*/ 4070633 w 4103198"/>
              <a:gd name="connsiteY28" fmla="*/ 1139834 h 4646180"/>
              <a:gd name="connsiteX29" fmla="*/ 4092343 w 4103198"/>
              <a:gd name="connsiteY29" fmla="*/ 1270101 h 4646180"/>
              <a:gd name="connsiteX30" fmla="*/ 4103198 w 4103198"/>
              <a:gd name="connsiteY30" fmla="*/ 1346090 h 4646180"/>
              <a:gd name="connsiteX31" fmla="*/ 4092343 w 4103198"/>
              <a:gd name="connsiteY31" fmla="*/ 1498067 h 4646180"/>
              <a:gd name="connsiteX32" fmla="*/ 4059778 w 4103198"/>
              <a:gd name="connsiteY32" fmla="*/ 1508923 h 4646180"/>
              <a:gd name="connsiteX33" fmla="*/ 4027213 w 4103198"/>
              <a:gd name="connsiteY33" fmla="*/ 1530634 h 4646180"/>
              <a:gd name="connsiteX34" fmla="*/ 3907808 w 4103198"/>
              <a:gd name="connsiteY34" fmla="*/ 1552345 h 4646180"/>
              <a:gd name="connsiteX35" fmla="*/ 3267362 w 4103198"/>
              <a:gd name="connsiteY35" fmla="*/ 1541490 h 4646180"/>
              <a:gd name="connsiteX36" fmla="*/ 3234797 w 4103198"/>
              <a:gd name="connsiteY36" fmla="*/ 1563201 h 4646180"/>
              <a:gd name="connsiteX37" fmla="*/ 3213087 w 4103198"/>
              <a:gd name="connsiteY37" fmla="*/ 1639190 h 4646180"/>
              <a:gd name="connsiteX38" fmla="*/ 3213087 w 4103198"/>
              <a:gd name="connsiteY38" fmla="*/ 1802023 h 4646180"/>
              <a:gd name="connsiteX39" fmla="*/ 3223942 w 4103198"/>
              <a:gd name="connsiteY39" fmla="*/ 1964857 h 4646180"/>
              <a:gd name="connsiteX40" fmla="*/ 3223942 w 4103198"/>
              <a:gd name="connsiteY40" fmla="*/ 2095123 h 4646180"/>
              <a:gd name="connsiteX41" fmla="*/ 3213087 w 4103198"/>
              <a:gd name="connsiteY41" fmla="*/ 2247101 h 4646180"/>
              <a:gd name="connsiteX42" fmla="*/ 3202232 w 4103198"/>
              <a:gd name="connsiteY42" fmla="*/ 2301379 h 4646180"/>
              <a:gd name="connsiteX43" fmla="*/ 3126246 w 4103198"/>
              <a:gd name="connsiteY43" fmla="*/ 2312234 h 4646180"/>
              <a:gd name="connsiteX44" fmla="*/ 3082826 w 4103198"/>
              <a:gd name="connsiteY44" fmla="*/ 2323090 h 4646180"/>
              <a:gd name="connsiteX45" fmla="*/ 2800596 w 4103198"/>
              <a:gd name="connsiteY45" fmla="*/ 2344801 h 4646180"/>
              <a:gd name="connsiteX46" fmla="*/ 2594350 w 4103198"/>
              <a:gd name="connsiteY46" fmla="*/ 2355657 h 4646180"/>
              <a:gd name="connsiteX47" fmla="*/ 2518365 w 4103198"/>
              <a:gd name="connsiteY47" fmla="*/ 2366512 h 4646180"/>
              <a:gd name="connsiteX48" fmla="*/ 2464090 w 4103198"/>
              <a:gd name="connsiteY48" fmla="*/ 2409935 h 4646180"/>
              <a:gd name="connsiteX49" fmla="*/ 2431525 w 4103198"/>
              <a:gd name="connsiteY49" fmla="*/ 2431646 h 4646180"/>
              <a:gd name="connsiteX50" fmla="*/ 2388105 w 4103198"/>
              <a:gd name="connsiteY50" fmla="*/ 2464212 h 4646180"/>
              <a:gd name="connsiteX51" fmla="*/ 2377250 w 4103198"/>
              <a:gd name="connsiteY51" fmla="*/ 2507635 h 4646180"/>
              <a:gd name="connsiteX52" fmla="*/ 2366395 w 4103198"/>
              <a:gd name="connsiteY52" fmla="*/ 2540201 h 4646180"/>
              <a:gd name="connsiteX53" fmla="*/ 2355540 w 4103198"/>
              <a:gd name="connsiteY53" fmla="*/ 2605335 h 4646180"/>
              <a:gd name="connsiteX54" fmla="*/ 2333830 w 4103198"/>
              <a:gd name="connsiteY54" fmla="*/ 2724746 h 4646180"/>
              <a:gd name="connsiteX55" fmla="*/ 2344685 w 4103198"/>
              <a:gd name="connsiteY55" fmla="*/ 3017846 h 4646180"/>
              <a:gd name="connsiteX56" fmla="*/ 2366395 w 4103198"/>
              <a:gd name="connsiteY56" fmla="*/ 3158968 h 4646180"/>
              <a:gd name="connsiteX57" fmla="*/ 2377250 w 4103198"/>
              <a:gd name="connsiteY57" fmla="*/ 3191535 h 4646180"/>
              <a:gd name="connsiteX58" fmla="*/ 2388105 w 4103198"/>
              <a:gd name="connsiteY58" fmla="*/ 3614902 h 4646180"/>
              <a:gd name="connsiteX59" fmla="*/ 2388105 w 4103198"/>
              <a:gd name="connsiteY59" fmla="*/ 3766879 h 4646180"/>
              <a:gd name="connsiteX60" fmla="*/ 2355540 w 4103198"/>
              <a:gd name="connsiteY60" fmla="*/ 3777735 h 4646180"/>
              <a:gd name="connsiteX61" fmla="*/ 2301265 w 4103198"/>
              <a:gd name="connsiteY61" fmla="*/ 3788591 h 4646180"/>
              <a:gd name="connsiteX62" fmla="*/ 2040744 w 4103198"/>
              <a:gd name="connsiteY62" fmla="*/ 3766879 h 4646180"/>
              <a:gd name="connsiteX63" fmla="*/ 1943049 w 4103198"/>
              <a:gd name="connsiteY63" fmla="*/ 3756024 h 4646180"/>
              <a:gd name="connsiteX64" fmla="*/ 1628253 w 4103198"/>
              <a:gd name="connsiteY64" fmla="*/ 3777735 h 4646180"/>
              <a:gd name="connsiteX65" fmla="*/ 1595688 w 4103198"/>
              <a:gd name="connsiteY65" fmla="*/ 3788591 h 4646180"/>
              <a:gd name="connsiteX66" fmla="*/ 1541413 w 4103198"/>
              <a:gd name="connsiteY66" fmla="*/ 3853724 h 4646180"/>
              <a:gd name="connsiteX67" fmla="*/ 1508848 w 4103198"/>
              <a:gd name="connsiteY67" fmla="*/ 3918857 h 4646180"/>
              <a:gd name="connsiteX68" fmla="*/ 1497993 w 4103198"/>
              <a:gd name="connsiteY68" fmla="*/ 3962280 h 4646180"/>
              <a:gd name="connsiteX69" fmla="*/ 1530558 w 4103198"/>
              <a:gd name="connsiteY69" fmla="*/ 4179391 h 4646180"/>
              <a:gd name="connsiteX70" fmla="*/ 1541413 w 4103198"/>
              <a:gd name="connsiteY70" fmla="*/ 4277091 h 4646180"/>
              <a:gd name="connsiteX71" fmla="*/ 1563123 w 4103198"/>
              <a:gd name="connsiteY71" fmla="*/ 4363935 h 4646180"/>
              <a:gd name="connsiteX72" fmla="*/ 1573978 w 4103198"/>
              <a:gd name="connsiteY72" fmla="*/ 4429069 h 4646180"/>
              <a:gd name="connsiteX73" fmla="*/ 1563123 w 4103198"/>
              <a:gd name="connsiteY73" fmla="*/ 4461635 h 4646180"/>
              <a:gd name="connsiteX74" fmla="*/ 1519703 w 4103198"/>
              <a:gd name="connsiteY74" fmla="*/ 4559335 h 4646180"/>
              <a:gd name="connsiteX75" fmla="*/ 1432863 w 4103198"/>
              <a:gd name="connsiteY75" fmla="*/ 4581046 h 4646180"/>
              <a:gd name="connsiteX76" fmla="*/ 1291748 w 4103198"/>
              <a:gd name="connsiteY76" fmla="*/ 4624469 h 4646180"/>
              <a:gd name="connsiteX77" fmla="*/ 1172342 w 4103198"/>
              <a:gd name="connsiteY77" fmla="*/ 4646180 h 4646180"/>
              <a:gd name="connsiteX78" fmla="*/ 1009517 w 4103198"/>
              <a:gd name="connsiteY78" fmla="*/ 4635324 h 4646180"/>
              <a:gd name="connsiteX79" fmla="*/ 955242 w 4103198"/>
              <a:gd name="connsiteY79" fmla="*/ 4613613 h 4646180"/>
              <a:gd name="connsiteX80" fmla="*/ 922677 w 4103198"/>
              <a:gd name="connsiteY80" fmla="*/ 4602758 h 4646180"/>
              <a:gd name="connsiteX81" fmla="*/ 846692 w 4103198"/>
              <a:gd name="connsiteY81" fmla="*/ 4591902 h 4646180"/>
              <a:gd name="connsiteX82" fmla="*/ 814126 w 4103198"/>
              <a:gd name="connsiteY82" fmla="*/ 4581046 h 4646180"/>
              <a:gd name="connsiteX83" fmla="*/ 781561 w 4103198"/>
              <a:gd name="connsiteY83" fmla="*/ 4548480 h 4646180"/>
              <a:gd name="connsiteX84" fmla="*/ 727286 w 4103198"/>
              <a:gd name="connsiteY84" fmla="*/ 4439924 h 4646180"/>
              <a:gd name="connsiteX85" fmla="*/ 694721 w 4103198"/>
              <a:gd name="connsiteY85" fmla="*/ 4374791 h 4646180"/>
              <a:gd name="connsiteX86" fmla="*/ 662156 w 4103198"/>
              <a:gd name="connsiteY86" fmla="*/ 4244524 h 4646180"/>
              <a:gd name="connsiteX87" fmla="*/ 651301 w 4103198"/>
              <a:gd name="connsiteY87" fmla="*/ 4157680 h 4646180"/>
              <a:gd name="connsiteX88" fmla="*/ 673011 w 4103198"/>
              <a:gd name="connsiteY88" fmla="*/ 3983991 h 4646180"/>
              <a:gd name="connsiteX89" fmla="*/ 705576 w 4103198"/>
              <a:gd name="connsiteY89" fmla="*/ 3886291 h 4646180"/>
              <a:gd name="connsiteX90" fmla="*/ 727286 w 4103198"/>
              <a:gd name="connsiteY90" fmla="*/ 3799446 h 4646180"/>
              <a:gd name="connsiteX91" fmla="*/ 748996 w 4103198"/>
              <a:gd name="connsiteY91" fmla="*/ 3690891 h 4646180"/>
              <a:gd name="connsiteX92" fmla="*/ 792416 w 4103198"/>
              <a:gd name="connsiteY92" fmla="*/ 3549768 h 4646180"/>
              <a:gd name="connsiteX93" fmla="*/ 781561 w 4103198"/>
              <a:gd name="connsiteY93" fmla="*/ 3473779 h 4646180"/>
              <a:gd name="connsiteX94" fmla="*/ 770706 w 4103198"/>
              <a:gd name="connsiteY94" fmla="*/ 3441213 h 4646180"/>
              <a:gd name="connsiteX95" fmla="*/ 759851 w 4103198"/>
              <a:gd name="connsiteY95" fmla="*/ 3376079 h 4646180"/>
              <a:gd name="connsiteX96" fmla="*/ 738141 w 4103198"/>
              <a:gd name="connsiteY96" fmla="*/ 3245813 h 4646180"/>
              <a:gd name="connsiteX97" fmla="*/ 716431 w 4103198"/>
              <a:gd name="connsiteY97" fmla="*/ 3104690 h 4646180"/>
              <a:gd name="connsiteX98" fmla="*/ 705576 w 4103198"/>
              <a:gd name="connsiteY98" fmla="*/ 3072124 h 4646180"/>
              <a:gd name="connsiteX99" fmla="*/ 618736 w 4103198"/>
              <a:gd name="connsiteY99" fmla="*/ 3028701 h 4646180"/>
              <a:gd name="connsiteX100" fmla="*/ 477621 w 4103198"/>
              <a:gd name="connsiteY100" fmla="*/ 3039557 h 4646180"/>
              <a:gd name="connsiteX101" fmla="*/ 379926 w 4103198"/>
              <a:gd name="connsiteY101" fmla="*/ 3050413 h 4646180"/>
              <a:gd name="connsiteX102" fmla="*/ 227955 w 4103198"/>
              <a:gd name="connsiteY102" fmla="*/ 3061268 h 4646180"/>
              <a:gd name="connsiteX103" fmla="*/ 141115 w 4103198"/>
              <a:gd name="connsiteY103" fmla="*/ 3039557 h 4646180"/>
              <a:gd name="connsiteX104" fmla="*/ 108550 w 4103198"/>
              <a:gd name="connsiteY104" fmla="*/ 2996135 h 4646180"/>
              <a:gd name="connsiteX105" fmla="*/ 86840 w 4103198"/>
              <a:gd name="connsiteY105" fmla="*/ 2963568 h 4646180"/>
              <a:gd name="connsiteX106" fmla="*/ 21710 w 4103198"/>
              <a:gd name="connsiteY106" fmla="*/ 2920146 h 4646180"/>
              <a:gd name="connsiteX107" fmla="*/ 10855 w 4103198"/>
              <a:gd name="connsiteY107" fmla="*/ 2887579 h 4646180"/>
              <a:gd name="connsiteX108" fmla="*/ 32565 w 4103198"/>
              <a:gd name="connsiteY108" fmla="*/ 2822446 h 4646180"/>
              <a:gd name="connsiteX109" fmla="*/ 10855 w 4103198"/>
              <a:gd name="connsiteY109" fmla="*/ 2681324 h 4646180"/>
              <a:gd name="connsiteX110" fmla="*/ 0 w 4103198"/>
              <a:gd name="connsiteY110" fmla="*/ 2627046 h 4646180"/>
              <a:gd name="connsiteX111" fmla="*/ 10855 w 4103198"/>
              <a:gd name="connsiteY111" fmla="*/ 2420790 h 4646180"/>
              <a:gd name="connsiteX112" fmla="*/ 54275 w 4103198"/>
              <a:gd name="connsiteY112" fmla="*/ 2344801 h 4646180"/>
              <a:gd name="connsiteX113" fmla="*/ 86840 w 4103198"/>
              <a:gd name="connsiteY113" fmla="*/ 2323090 h 4646180"/>
              <a:gd name="connsiteX114" fmla="*/ 184535 w 4103198"/>
              <a:gd name="connsiteY114" fmla="*/ 2247101 h 4646180"/>
              <a:gd name="connsiteX115" fmla="*/ 217100 w 4103198"/>
              <a:gd name="connsiteY115" fmla="*/ 2225390 h 4646180"/>
              <a:gd name="connsiteX116" fmla="*/ 249665 w 4103198"/>
              <a:gd name="connsiteY116" fmla="*/ 2214534 h 4646180"/>
              <a:gd name="connsiteX117" fmla="*/ 618736 w 4103198"/>
              <a:gd name="connsiteY117" fmla="*/ 2214534 h 4646180"/>
              <a:gd name="connsiteX118" fmla="*/ 662156 w 4103198"/>
              <a:gd name="connsiteY118" fmla="*/ 2203679 h 4646180"/>
              <a:gd name="connsiteX119" fmla="*/ 727286 w 4103198"/>
              <a:gd name="connsiteY119" fmla="*/ 2181968 h 4646180"/>
              <a:gd name="connsiteX120" fmla="*/ 748996 w 4103198"/>
              <a:gd name="connsiteY120" fmla="*/ 2105979 h 4646180"/>
              <a:gd name="connsiteX121" fmla="*/ 770706 w 4103198"/>
              <a:gd name="connsiteY121" fmla="*/ 2040845 h 4646180"/>
              <a:gd name="connsiteX122" fmla="*/ 781561 w 4103198"/>
              <a:gd name="connsiteY122" fmla="*/ 1997423 h 4646180"/>
              <a:gd name="connsiteX123" fmla="*/ 814126 w 4103198"/>
              <a:gd name="connsiteY123" fmla="*/ 1878012 h 4646180"/>
              <a:gd name="connsiteX124" fmla="*/ 824982 w 4103198"/>
              <a:gd name="connsiteY124" fmla="*/ 1650045 h 4646180"/>
              <a:gd name="connsiteX125" fmla="*/ 846692 w 4103198"/>
              <a:gd name="connsiteY125" fmla="*/ 1584912 h 4646180"/>
              <a:gd name="connsiteX126" fmla="*/ 890112 w 4103198"/>
              <a:gd name="connsiteY126" fmla="*/ 1519779 h 4646180"/>
              <a:gd name="connsiteX127" fmla="*/ 944387 w 4103198"/>
              <a:gd name="connsiteY127" fmla="*/ 1508923 h 4646180"/>
              <a:gd name="connsiteX128" fmla="*/ 1378588 w 4103198"/>
              <a:gd name="connsiteY128" fmla="*/ 1498067 h 4646180"/>
              <a:gd name="connsiteX129" fmla="*/ 1476283 w 4103198"/>
              <a:gd name="connsiteY129" fmla="*/ 1487212 h 4646180"/>
              <a:gd name="connsiteX130" fmla="*/ 1584833 w 4103198"/>
              <a:gd name="connsiteY130" fmla="*/ 1443790 h 4646180"/>
              <a:gd name="connsiteX131" fmla="*/ 1628253 w 4103198"/>
              <a:gd name="connsiteY131" fmla="*/ 1378656 h 4646180"/>
              <a:gd name="connsiteX132" fmla="*/ 1606543 w 4103198"/>
              <a:gd name="connsiteY132" fmla="*/ 1183256 h 4646180"/>
              <a:gd name="connsiteX133" fmla="*/ 1617398 w 4103198"/>
              <a:gd name="connsiteY133" fmla="*/ 1074701 h 4646180"/>
              <a:gd name="connsiteX134" fmla="*/ 1628253 w 4103198"/>
              <a:gd name="connsiteY134" fmla="*/ 1042134 h 4646180"/>
              <a:gd name="connsiteX135" fmla="*/ 1649963 w 4103198"/>
              <a:gd name="connsiteY135" fmla="*/ 868445 h 4646180"/>
              <a:gd name="connsiteX136" fmla="*/ 1660818 w 4103198"/>
              <a:gd name="connsiteY136" fmla="*/ 814167 h 4646180"/>
              <a:gd name="connsiteX137" fmla="*/ 1682528 w 4103198"/>
              <a:gd name="connsiteY137" fmla="*/ 749034 h 4646180"/>
              <a:gd name="connsiteX138" fmla="*/ 1660818 w 4103198"/>
              <a:gd name="connsiteY138" fmla="*/ 651334 h 4646180"/>
              <a:gd name="connsiteX139" fmla="*/ 1628253 w 4103198"/>
              <a:gd name="connsiteY139" fmla="*/ 553634 h 4646180"/>
              <a:gd name="connsiteX140" fmla="*/ 1617398 w 4103198"/>
              <a:gd name="connsiteY140" fmla="*/ 521067 h 4646180"/>
              <a:gd name="connsiteX141" fmla="*/ 1595688 w 4103198"/>
              <a:gd name="connsiteY141" fmla="*/ 401656 h 4646180"/>
              <a:gd name="connsiteX142" fmla="*/ 1595688 w 4103198"/>
              <a:gd name="connsiteY142" fmla="*/ 10856 h 4646180"/>
              <a:gd name="connsiteX143" fmla="*/ 1584833 w 4103198"/>
              <a:gd name="connsiteY143" fmla="*/ 32567 h 46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03198" h="4646180">
                <a:moveTo>
                  <a:pt x="1584833" y="32567"/>
                </a:moveTo>
                <a:lnTo>
                  <a:pt x="1584833" y="32567"/>
                </a:lnTo>
                <a:cubicBezTo>
                  <a:pt x="1642727" y="28948"/>
                  <a:pt x="1700826" y="27784"/>
                  <a:pt x="1758514" y="21711"/>
                </a:cubicBezTo>
                <a:cubicBezTo>
                  <a:pt x="1769893" y="20513"/>
                  <a:pt x="1779637" y="10856"/>
                  <a:pt x="1791079" y="10856"/>
                </a:cubicBezTo>
                <a:cubicBezTo>
                  <a:pt x="1856309" y="10856"/>
                  <a:pt x="1921339" y="18093"/>
                  <a:pt x="1986469" y="21711"/>
                </a:cubicBezTo>
                <a:lnTo>
                  <a:pt x="2540075" y="10856"/>
                </a:lnTo>
                <a:cubicBezTo>
                  <a:pt x="2554984" y="10314"/>
                  <a:pt x="2568576" y="0"/>
                  <a:pt x="2583495" y="0"/>
                </a:cubicBezTo>
                <a:cubicBezTo>
                  <a:pt x="2742743" y="0"/>
                  <a:pt x="2901909" y="7237"/>
                  <a:pt x="3061116" y="10856"/>
                </a:cubicBezTo>
                <a:cubicBezTo>
                  <a:pt x="3097299" y="14474"/>
                  <a:pt x="3133725" y="16181"/>
                  <a:pt x="3169666" y="21711"/>
                </a:cubicBezTo>
                <a:cubicBezTo>
                  <a:pt x="3180976" y="23451"/>
                  <a:pt x="3192711" y="26220"/>
                  <a:pt x="3202232" y="32567"/>
                </a:cubicBezTo>
                <a:cubicBezTo>
                  <a:pt x="3215005" y="41083"/>
                  <a:pt x="3225874" y="52642"/>
                  <a:pt x="3234797" y="65134"/>
                </a:cubicBezTo>
                <a:cubicBezTo>
                  <a:pt x="3244202" y="78302"/>
                  <a:pt x="3250825" y="93404"/>
                  <a:pt x="3256507" y="108556"/>
                </a:cubicBezTo>
                <a:cubicBezTo>
                  <a:pt x="3261745" y="122526"/>
                  <a:pt x="3263744" y="137504"/>
                  <a:pt x="3267362" y="151978"/>
                </a:cubicBezTo>
                <a:cubicBezTo>
                  <a:pt x="3263744" y="209874"/>
                  <a:pt x="3261759" y="267896"/>
                  <a:pt x="3256507" y="325667"/>
                </a:cubicBezTo>
                <a:cubicBezTo>
                  <a:pt x="3254514" y="347587"/>
                  <a:pt x="3248561" y="368983"/>
                  <a:pt x="3245652" y="390800"/>
                </a:cubicBezTo>
                <a:cubicBezTo>
                  <a:pt x="3241322" y="423280"/>
                  <a:pt x="3238861" y="455986"/>
                  <a:pt x="3234797" y="488500"/>
                </a:cubicBezTo>
                <a:cubicBezTo>
                  <a:pt x="3231624" y="513889"/>
                  <a:pt x="3227560" y="539159"/>
                  <a:pt x="3223942" y="564489"/>
                </a:cubicBezTo>
                <a:cubicBezTo>
                  <a:pt x="3250730" y="698436"/>
                  <a:pt x="3215591" y="512711"/>
                  <a:pt x="3245652" y="738178"/>
                </a:cubicBezTo>
                <a:cubicBezTo>
                  <a:pt x="3247624" y="752967"/>
                  <a:pt x="3253838" y="766922"/>
                  <a:pt x="3256507" y="781601"/>
                </a:cubicBezTo>
                <a:cubicBezTo>
                  <a:pt x="3261084" y="806775"/>
                  <a:pt x="3263744" y="832260"/>
                  <a:pt x="3267362" y="857589"/>
                </a:cubicBezTo>
                <a:cubicBezTo>
                  <a:pt x="3278217" y="853971"/>
                  <a:pt x="3288826" y="849509"/>
                  <a:pt x="3299927" y="846734"/>
                </a:cubicBezTo>
                <a:cubicBezTo>
                  <a:pt x="3317826" y="842259"/>
                  <a:pt x="3336050" y="839179"/>
                  <a:pt x="3354202" y="835878"/>
                </a:cubicBezTo>
                <a:cubicBezTo>
                  <a:pt x="3436487" y="820916"/>
                  <a:pt x="3428351" y="824121"/>
                  <a:pt x="3527882" y="814167"/>
                </a:cubicBezTo>
                <a:cubicBezTo>
                  <a:pt x="3564065" y="817786"/>
                  <a:pt x="3600387" y="820217"/>
                  <a:pt x="3636432" y="825023"/>
                </a:cubicBezTo>
                <a:cubicBezTo>
                  <a:pt x="3654720" y="827462"/>
                  <a:pt x="3672258" y="835878"/>
                  <a:pt x="3690708" y="835878"/>
                </a:cubicBezTo>
                <a:cubicBezTo>
                  <a:pt x="3770394" y="835878"/>
                  <a:pt x="3849915" y="828641"/>
                  <a:pt x="3929518" y="825023"/>
                </a:cubicBezTo>
                <a:cubicBezTo>
                  <a:pt x="3967073" y="812504"/>
                  <a:pt x="3981362" y="802096"/>
                  <a:pt x="4027213" y="825023"/>
                </a:cubicBezTo>
                <a:cubicBezTo>
                  <a:pt x="4038882" y="830858"/>
                  <a:pt x="4041686" y="846734"/>
                  <a:pt x="4048923" y="857589"/>
                </a:cubicBezTo>
                <a:cubicBezTo>
                  <a:pt x="4080478" y="983819"/>
                  <a:pt x="4051762" y="856750"/>
                  <a:pt x="4070633" y="1139834"/>
                </a:cubicBezTo>
                <a:cubicBezTo>
                  <a:pt x="4079512" y="1273027"/>
                  <a:pt x="4076370" y="1182243"/>
                  <a:pt x="4092343" y="1270101"/>
                </a:cubicBezTo>
                <a:cubicBezTo>
                  <a:pt x="4096920" y="1295275"/>
                  <a:pt x="4099580" y="1320760"/>
                  <a:pt x="4103198" y="1346090"/>
                </a:cubicBezTo>
                <a:cubicBezTo>
                  <a:pt x="4099580" y="1396749"/>
                  <a:pt x="4105429" y="1448994"/>
                  <a:pt x="4092343" y="1498067"/>
                </a:cubicBezTo>
                <a:cubicBezTo>
                  <a:pt x="4089395" y="1509123"/>
                  <a:pt x="4070012" y="1503806"/>
                  <a:pt x="4059778" y="1508923"/>
                </a:cubicBezTo>
                <a:cubicBezTo>
                  <a:pt x="4048109" y="1514758"/>
                  <a:pt x="4038882" y="1524799"/>
                  <a:pt x="4027213" y="1530634"/>
                </a:cubicBezTo>
                <a:cubicBezTo>
                  <a:pt x="3993744" y="1547369"/>
                  <a:pt x="3937750" y="1548602"/>
                  <a:pt x="3907808" y="1552345"/>
                </a:cubicBezTo>
                <a:cubicBezTo>
                  <a:pt x="3594609" y="1507600"/>
                  <a:pt x="3806996" y="1529497"/>
                  <a:pt x="3267362" y="1541490"/>
                </a:cubicBezTo>
                <a:cubicBezTo>
                  <a:pt x="3256507" y="1548727"/>
                  <a:pt x="3242947" y="1553013"/>
                  <a:pt x="3234797" y="1563201"/>
                </a:cubicBezTo>
                <a:cubicBezTo>
                  <a:pt x="3229134" y="1570280"/>
                  <a:pt x="3213796" y="1636353"/>
                  <a:pt x="3213087" y="1639190"/>
                </a:cubicBezTo>
                <a:cubicBezTo>
                  <a:pt x="3240371" y="1830191"/>
                  <a:pt x="3213087" y="1591585"/>
                  <a:pt x="3213087" y="1802023"/>
                </a:cubicBezTo>
                <a:cubicBezTo>
                  <a:pt x="3213087" y="1856421"/>
                  <a:pt x="3220324" y="1910579"/>
                  <a:pt x="3223942" y="1964857"/>
                </a:cubicBezTo>
                <a:cubicBezTo>
                  <a:pt x="3199514" y="2062573"/>
                  <a:pt x="3223942" y="1942651"/>
                  <a:pt x="3223942" y="2095123"/>
                </a:cubicBezTo>
                <a:cubicBezTo>
                  <a:pt x="3223942" y="2145911"/>
                  <a:pt x="3218403" y="2196592"/>
                  <a:pt x="3213087" y="2247101"/>
                </a:cubicBezTo>
                <a:cubicBezTo>
                  <a:pt x="3211156" y="2265451"/>
                  <a:pt x="3216993" y="2290308"/>
                  <a:pt x="3202232" y="2301379"/>
                </a:cubicBezTo>
                <a:cubicBezTo>
                  <a:pt x="3181764" y="2316731"/>
                  <a:pt x="3151419" y="2307657"/>
                  <a:pt x="3126246" y="2312234"/>
                </a:cubicBezTo>
                <a:cubicBezTo>
                  <a:pt x="3111568" y="2314903"/>
                  <a:pt x="3097390" y="2319853"/>
                  <a:pt x="3082826" y="2323090"/>
                </a:cubicBezTo>
                <a:cubicBezTo>
                  <a:pt x="2969759" y="2348218"/>
                  <a:pt x="2981830" y="2335739"/>
                  <a:pt x="2800596" y="2344801"/>
                </a:cubicBezTo>
                <a:lnTo>
                  <a:pt x="2594350" y="2355657"/>
                </a:lnTo>
                <a:cubicBezTo>
                  <a:pt x="2569022" y="2359275"/>
                  <a:pt x="2542871" y="2359160"/>
                  <a:pt x="2518365" y="2366512"/>
                </a:cubicBezTo>
                <a:cubicBezTo>
                  <a:pt x="2491635" y="2374531"/>
                  <a:pt x="2483767" y="2394192"/>
                  <a:pt x="2464090" y="2409935"/>
                </a:cubicBezTo>
                <a:cubicBezTo>
                  <a:pt x="2453903" y="2418085"/>
                  <a:pt x="2442141" y="2424063"/>
                  <a:pt x="2431525" y="2431646"/>
                </a:cubicBezTo>
                <a:cubicBezTo>
                  <a:pt x="2416803" y="2442162"/>
                  <a:pt x="2402578" y="2453357"/>
                  <a:pt x="2388105" y="2464212"/>
                </a:cubicBezTo>
                <a:cubicBezTo>
                  <a:pt x="2384487" y="2478686"/>
                  <a:pt x="2381349" y="2493289"/>
                  <a:pt x="2377250" y="2507635"/>
                </a:cubicBezTo>
                <a:cubicBezTo>
                  <a:pt x="2374107" y="2518637"/>
                  <a:pt x="2368877" y="2529031"/>
                  <a:pt x="2366395" y="2540201"/>
                </a:cubicBezTo>
                <a:cubicBezTo>
                  <a:pt x="2361620" y="2561688"/>
                  <a:pt x="2359856" y="2583752"/>
                  <a:pt x="2355540" y="2605335"/>
                </a:cubicBezTo>
                <a:cubicBezTo>
                  <a:pt x="2329949" y="2733297"/>
                  <a:pt x="2361425" y="2531572"/>
                  <a:pt x="2333830" y="2724746"/>
                </a:cubicBezTo>
                <a:cubicBezTo>
                  <a:pt x="2337448" y="2822446"/>
                  <a:pt x="2339108" y="2920238"/>
                  <a:pt x="2344685" y="3017846"/>
                </a:cubicBezTo>
                <a:cubicBezTo>
                  <a:pt x="2346638" y="3052024"/>
                  <a:pt x="2356897" y="3120972"/>
                  <a:pt x="2366395" y="3158968"/>
                </a:cubicBezTo>
                <a:cubicBezTo>
                  <a:pt x="2369170" y="3170069"/>
                  <a:pt x="2373632" y="3180679"/>
                  <a:pt x="2377250" y="3191535"/>
                </a:cubicBezTo>
                <a:cubicBezTo>
                  <a:pt x="2380868" y="3332657"/>
                  <a:pt x="2382228" y="3473856"/>
                  <a:pt x="2388105" y="3614902"/>
                </a:cubicBezTo>
                <a:cubicBezTo>
                  <a:pt x="2389201" y="3641217"/>
                  <a:pt x="2412028" y="3730993"/>
                  <a:pt x="2388105" y="3766879"/>
                </a:cubicBezTo>
                <a:cubicBezTo>
                  <a:pt x="2381758" y="3776400"/>
                  <a:pt x="2366641" y="3774960"/>
                  <a:pt x="2355540" y="3777735"/>
                </a:cubicBezTo>
                <a:cubicBezTo>
                  <a:pt x="2337641" y="3782210"/>
                  <a:pt x="2319357" y="3784972"/>
                  <a:pt x="2301265" y="3788591"/>
                </a:cubicBezTo>
                <a:cubicBezTo>
                  <a:pt x="2197650" y="3780620"/>
                  <a:pt x="2141607" y="3776966"/>
                  <a:pt x="2040744" y="3766879"/>
                </a:cubicBezTo>
                <a:cubicBezTo>
                  <a:pt x="2008141" y="3763619"/>
                  <a:pt x="1975614" y="3759642"/>
                  <a:pt x="1943049" y="3756024"/>
                </a:cubicBezTo>
                <a:cubicBezTo>
                  <a:pt x="1857018" y="3759934"/>
                  <a:pt x="1725862" y="3758211"/>
                  <a:pt x="1628253" y="3777735"/>
                </a:cubicBezTo>
                <a:cubicBezTo>
                  <a:pt x="1617033" y="3779979"/>
                  <a:pt x="1606543" y="3784972"/>
                  <a:pt x="1595688" y="3788591"/>
                </a:cubicBezTo>
                <a:cubicBezTo>
                  <a:pt x="1571680" y="3812600"/>
                  <a:pt x="1556526" y="3823496"/>
                  <a:pt x="1541413" y="3853724"/>
                </a:cubicBezTo>
                <a:cubicBezTo>
                  <a:pt x="1496475" y="3943606"/>
                  <a:pt x="1571061" y="3825534"/>
                  <a:pt x="1508848" y="3918857"/>
                </a:cubicBezTo>
                <a:cubicBezTo>
                  <a:pt x="1505230" y="3933331"/>
                  <a:pt x="1497993" y="3947360"/>
                  <a:pt x="1497993" y="3962280"/>
                </a:cubicBezTo>
                <a:cubicBezTo>
                  <a:pt x="1497993" y="4084602"/>
                  <a:pt x="1503076" y="4083200"/>
                  <a:pt x="1530558" y="4179391"/>
                </a:cubicBezTo>
                <a:cubicBezTo>
                  <a:pt x="1534176" y="4211958"/>
                  <a:pt x="1535719" y="4244822"/>
                  <a:pt x="1541413" y="4277091"/>
                </a:cubicBezTo>
                <a:cubicBezTo>
                  <a:pt x="1546598" y="4306476"/>
                  <a:pt x="1558218" y="4334502"/>
                  <a:pt x="1563123" y="4363935"/>
                </a:cubicBezTo>
                <a:lnTo>
                  <a:pt x="1573978" y="4429069"/>
                </a:lnTo>
                <a:cubicBezTo>
                  <a:pt x="1570360" y="4439924"/>
                  <a:pt x="1565605" y="4450465"/>
                  <a:pt x="1563123" y="4461635"/>
                </a:cubicBezTo>
                <a:cubicBezTo>
                  <a:pt x="1554088" y="4502297"/>
                  <a:pt x="1564803" y="4538834"/>
                  <a:pt x="1519703" y="4559335"/>
                </a:cubicBezTo>
                <a:cubicBezTo>
                  <a:pt x="1492540" y="4571682"/>
                  <a:pt x="1432863" y="4581046"/>
                  <a:pt x="1432863" y="4581046"/>
                </a:cubicBezTo>
                <a:cubicBezTo>
                  <a:pt x="1369597" y="4623227"/>
                  <a:pt x="1413090" y="4600200"/>
                  <a:pt x="1291748" y="4624469"/>
                </a:cubicBezTo>
                <a:cubicBezTo>
                  <a:pt x="1215909" y="4639637"/>
                  <a:pt x="1255648" y="4632294"/>
                  <a:pt x="1172342" y="4646180"/>
                </a:cubicBezTo>
                <a:cubicBezTo>
                  <a:pt x="1118067" y="4642561"/>
                  <a:pt x="1063311" y="4643394"/>
                  <a:pt x="1009517" y="4635324"/>
                </a:cubicBezTo>
                <a:cubicBezTo>
                  <a:pt x="990247" y="4632433"/>
                  <a:pt x="973487" y="4620455"/>
                  <a:pt x="955242" y="4613613"/>
                </a:cubicBezTo>
                <a:cubicBezTo>
                  <a:pt x="944528" y="4609595"/>
                  <a:pt x="933897" y="4605002"/>
                  <a:pt x="922677" y="4602758"/>
                </a:cubicBezTo>
                <a:cubicBezTo>
                  <a:pt x="897588" y="4597740"/>
                  <a:pt x="872020" y="4595521"/>
                  <a:pt x="846692" y="4591902"/>
                </a:cubicBezTo>
                <a:cubicBezTo>
                  <a:pt x="835837" y="4588283"/>
                  <a:pt x="823647" y="4587393"/>
                  <a:pt x="814126" y="4581046"/>
                </a:cubicBezTo>
                <a:cubicBezTo>
                  <a:pt x="801353" y="4572530"/>
                  <a:pt x="791389" y="4560274"/>
                  <a:pt x="781561" y="4548480"/>
                </a:cubicBezTo>
                <a:cubicBezTo>
                  <a:pt x="752970" y="4514169"/>
                  <a:pt x="747238" y="4483155"/>
                  <a:pt x="727286" y="4439924"/>
                </a:cubicBezTo>
                <a:cubicBezTo>
                  <a:pt x="717114" y="4417885"/>
                  <a:pt x="703434" y="4397447"/>
                  <a:pt x="694721" y="4374791"/>
                </a:cubicBezTo>
                <a:cubicBezTo>
                  <a:pt x="682920" y="4344106"/>
                  <a:pt x="667687" y="4280476"/>
                  <a:pt x="662156" y="4244524"/>
                </a:cubicBezTo>
                <a:cubicBezTo>
                  <a:pt x="657720" y="4215690"/>
                  <a:pt x="654919" y="4186628"/>
                  <a:pt x="651301" y="4157680"/>
                </a:cubicBezTo>
                <a:cubicBezTo>
                  <a:pt x="658538" y="4099784"/>
                  <a:pt x="661569" y="4041205"/>
                  <a:pt x="673011" y="3983991"/>
                </a:cubicBezTo>
                <a:cubicBezTo>
                  <a:pt x="679743" y="3950329"/>
                  <a:pt x="698844" y="3919953"/>
                  <a:pt x="705576" y="3886291"/>
                </a:cubicBezTo>
                <a:cubicBezTo>
                  <a:pt x="727645" y="3775941"/>
                  <a:pt x="705034" y="3877333"/>
                  <a:pt x="727286" y="3799446"/>
                </a:cubicBezTo>
                <a:cubicBezTo>
                  <a:pt x="751804" y="3713627"/>
                  <a:pt x="723406" y="3801785"/>
                  <a:pt x="748996" y="3690891"/>
                </a:cubicBezTo>
                <a:cubicBezTo>
                  <a:pt x="759495" y="3645395"/>
                  <a:pt x="777578" y="3594286"/>
                  <a:pt x="792416" y="3549768"/>
                </a:cubicBezTo>
                <a:cubicBezTo>
                  <a:pt x="788798" y="3524438"/>
                  <a:pt x="786579" y="3498869"/>
                  <a:pt x="781561" y="3473779"/>
                </a:cubicBezTo>
                <a:cubicBezTo>
                  <a:pt x="779317" y="3462559"/>
                  <a:pt x="773188" y="3452383"/>
                  <a:pt x="770706" y="3441213"/>
                </a:cubicBezTo>
                <a:cubicBezTo>
                  <a:pt x="765931" y="3419726"/>
                  <a:pt x="762760" y="3397897"/>
                  <a:pt x="759851" y="3376079"/>
                </a:cubicBezTo>
                <a:cubicBezTo>
                  <a:pt x="743693" y="3254888"/>
                  <a:pt x="760768" y="3313696"/>
                  <a:pt x="738141" y="3245813"/>
                </a:cubicBezTo>
                <a:cubicBezTo>
                  <a:pt x="729393" y="3167076"/>
                  <a:pt x="733523" y="3164516"/>
                  <a:pt x="716431" y="3104690"/>
                </a:cubicBezTo>
                <a:cubicBezTo>
                  <a:pt x="713288" y="3093688"/>
                  <a:pt x="713667" y="3080215"/>
                  <a:pt x="705576" y="3072124"/>
                </a:cubicBezTo>
                <a:cubicBezTo>
                  <a:pt x="679941" y="3046488"/>
                  <a:pt x="650463" y="3039278"/>
                  <a:pt x="618736" y="3028701"/>
                </a:cubicBezTo>
                <a:lnTo>
                  <a:pt x="477621" y="3039557"/>
                </a:lnTo>
                <a:cubicBezTo>
                  <a:pt x="444990" y="3042524"/>
                  <a:pt x="412568" y="3047574"/>
                  <a:pt x="379926" y="3050413"/>
                </a:cubicBezTo>
                <a:cubicBezTo>
                  <a:pt x="329331" y="3054813"/>
                  <a:pt x="278612" y="3057650"/>
                  <a:pt x="227955" y="3061268"/>
                </a:cubicBezTo>
                <a:cubicBezTo>
                  <a:pt x="226193" y="3060916"/>
                  <a:pt x="151657" y="3048343"/>
                  <a:pt x="141115" y="3039557"/>
                </a:cubicBezTo>
                <a:cubicBezTo>
                  <a:pt x="127217" y="3027974"/>
                  <a:pt x="119066" y="3010857"/>
                  <a:pt x="108550" y="2996135"/>
                </a:cubicBezTo>
                <a:cubicBezTo>
                  <a:pt x="100967" y="2985518"/>
                  <a:pt x="96658" y="2972160"/>
                  <a:pt x="86840" y="2963568"/>
                </a:cubicBezTo>
                <a:cubicBezTo>
                  <a:pt x="67204" y="2946385"/>
                  <a:pt x="21710" y="2920146"/>
                  <a:pt x="21710" y="2920146"/>
                </a:cubicBezTo>
                <a:cubicBezTo>
                  <a:pt x="18092" y="2909290"/>
                  <a:pt x="9591" y="2898952"/>
                  <a:pt x="10855" y="2887579"/>
                </a:cubicBezTo>
                <a:cubicBezTo>
                  <a:pt x="13382" y="2864834"/>
                  <a:pt x="32565" y="2822446"/>
                  <a:pt x="32565" y="2822446"/>
                </a:cubicBezTo>
                <a:cubicBezTo>
                  <a:pt x="8114" y="2749089"/>
                  <a:pt x="29512" y="2821255"/>
                  <a:pt x="10855" y="2681324"/>
                </a:cubicBezTo>
                <a:cubicBezTo>
                  <a:pt x="8417" y="2663035"/>
                  <a:pt x="3618" y="2645139"/>
                  <a:pt x="0" y="2627046"/>
                </a:cubicBezTo>
                <a:cubicBezTo>
                  <a:pt x="3618" y="2558294"/>
                  <a:pt x="4622" y="2489354"/>
                  <a:pt x="10855" y="2420790"/>
                </a:cubicBezTo>
                <a:cubicBezTo>
                  <a:pt x="13339" y="2393465"/>
                  <a:pt x="37125" y="2361951"/>
                  <a:pt x="54275" y="2344801"/>
                </a:cubicBezTo>
                <a:cubicBezTo>
                  <a:pt x="63500" y="2335576"/>
                  <a:pt x="76403" y="2330918"/>
                  <a:pt x="86840" y="2323090"/>
                </a:cubicBezTo>
                <a:cubicBezTo>
                  <a:pt x="119844" y="2298335"/>
                  <a:pt x="150208" y="2269987"/>
                  <a:pt x="184535" y="2247101"/>
                </a:cubicBezTo>
                <a:cubicBezTo>
                  <a:pt x="195390" y="2239864"/>
                  <a:pt x="205431" y="2231225"/>
                  <a:pt x="217100" y="2225390"/>
                </a:cubicBezTo>
                <a:cubicBezTo>
                  <a:pt x="227334" y="2220273"/>
                  <a:pt x="238810" y="2218153"/>
                  <a:pt x="249665" y="2214534"/>
                </a:cubicBezTo>
                <a:cubicBezTo>
                  <a:pt x="394591" y="2250769"/>
                  <a:pt x="306281" y="2232914"/>
                  <a:pt x="618736" y="2214534"/>
                </a:cubicBezTo>
                <a:cubicBezTo>
                  <a:pt x="633629" y="2213658"/>
                  <a:pt x="647866" y="2207966"/>
                  <a:pt x="662156" y="2203679"/>
                </a:cubicBezTo>
                <a:cubicBezTo>
                  <a:pt x="684075" y="2197103"/>
                  <a:pt x="727286" y="2181968"/>
                  <a:pt x="727286" y="2181968"/>
                </a:cubicBezTo>
                <a:cubicBezTo>
                  <a:pt x="763767" y="2072519"/>
                  <a:pt x="708105" y="2242288"/>
                  <a:pt x="748996" y="2105979"/>
                </a:cubicBezTo>
                <a:cubicBezTo>
                  <a:pt x="755572" y="2084058"/>
                  <a:pt x="765156" y="2063047"/>
                  <a:pt x="770706" y="2040845"/>
                </a:cubicBezTo>
                <a:cubicBezTo>
                  <a:pt x="774324" y="2026371"/>
                  <a:pt x="777274" y="2011713"/>
                  <a:pt x="781561" y="1997423"/>
                </a:cubicBezTo>
                <a:cubicBezTo>
                  <a:pt x="814614" y="1887241"/>
                  <a:pt x="794342" y="1976939"/>
                  <a:pt x="814126" y="1878012"/>
                </a:cubicBezTo>
                <a:cubicBezTo>
                  <a:pt x="817745" y="1802023"/>
                  <a:pt x="816581" y="1725655"/>
                  <a:pt x="824982" y="1650045"/>
                </a:cubicBezTo>
                <a:cubicBezTo>
                  <a:pt x="827509" y="1627300"/>
                  <a:pt x="839455" y="1606623"/>
                  <a:pt x="846692" y="1584912"/>
                </a:cubicBezTo>
                <a:cubicBezTo>
                  <a:pt x="856341" y="1555964"/>
                  <a:pt x="857587" y="1536042"/>
                  <a:pt x="890112" y="1519779"/>
                </a:cubicBezTo>
                <a:cubicBezTo>
                  <a:pt x="906614" y="1511528"/>
                  <a:pt x="925955" y="1509742"/>
                  <a:pt x="944387" y="1508923"/>
                </a:cubicBezTo>
                <a:cubicBezTo>
                  <a:pt x="1089023" y="1502494"/>
                  <a:pt x="1233854" y="1501686"/>
                  <a:pt x="1378588" y="1498067"/>
                </a:cubicBezTo>
                <a:cubicBezTo>
                  <a:pt x="1411153" y="1494449"/>
                  <a:pt x="1444154" y="1493638"/>
                  <a:pt x="1476283" y="1487212"/>
                </a:cubicBezTo>
                <a:cubicBezTo>
                  <a:pt x="1520994" y="1478269"/>
                  <a:pt x="1546238" y="1463088"/>
                  <a:pt x="1584833" y="1443790"/>
                </a:cubicBezTo>
                <a:cubicBezTo>
                  <a:pt x="1599306" y="1422079"/>
                  <a:pt x="1630615" y="1404642"/>
                  <a:pt x="1628253" y="1378656"/>
                </a:cubicBezTo>
                <a:cubicBezTo>
                  <a:pt x="1615082" y="1233763"/>
                  <a:pt x="1623050" y="1298811"/>
                  <a:pt x="1606543" y="1183256"/>
                </a:cubicBezTo>
                <a:cubicBezTo>
                  <a:pt x="1610161" y="1147071"/>
                  <a:pt x="1611869" y="1110644"/>
                  <a:pt x="1617398" y="1074701"/>
                </a:cubicBezTo>
                <a:cubicBezTo>
                  <a:pt x="1619138" y="1063391"/>
                  <a:pt x="1626468" y="1053437"/>
                  <a:pt x="1628253" y="1042134"/>
                </a:cubicBezTo>
                <a:cubicBezTo>
                  <a:pt x="1637352" y="984501"/>
                  <a:pt x="1638521" y="925659"/>
                  <a:pt x="1649963" y="868445"/>
                </a:cubicBezTo>
                <a:cubicBezTo>
                  <a:pt x="1653581" y="850352"/>
                  <a:pt x="1655963" y="831968"/>
                  <a:pt x="1660818" y="814167"/>
                </a:cubicBezTo>
                <a:cubicBezTo>
                  <a:pt x="1666839" y="792088"/>
                  <a:pt x="1682528" y="749034"/>
                  <a:pt x="1682528" y="749034"/>
                </a:cubicBezTo>
                <a:cubicBezTo>
                  <a:pt x="1676330" y="718043"/>
                  <a:pt x="1670016" y="681996"/>
                  <a:pt x="1660818" y="651334"/>
                </a:cubicBezTo>
                <a:cubicBezTo>
                  <a:pt x="1660810" y="651306"/>
                  <a:pt x="1633685" y="569932"/>
                  <a:pt x="1628253" y="553634"/>
                </a:cubicBezTo>
                <a:cubicBezTo>
                  <a:pt x="1624635" y="542778"/>
                  <a:pt x="1619279" y="532354"/>
                  <a:pt x="1617398" y="521067"/>
                </a:cubicBezTo>
                <a:cubicBezTo>
                  <a:pt x="1603510" y="437734"/>
                  <a:pt x="1610859" y="477517"/>
                  <a:pt x="1595688" y="401656"/>
                </a:cubicBezTo>
                <a:cubicBezTo>
                  <a:pt x="1582696" y="245741"/>
                  <a:pt x="1572884" y="193297"/>
                  <a:pt x="1595688" y="10856"/>
                </a:cubicBezTo>
                <a:cubicBezTo>
                  <a:pt x="1596586" y="3675"/>
                  <a:pt x="1586642" y="28949"/>
                  <a:pt x="1584833" y="3256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Freeform 5"/>
          <p:cNvSpPr/>
          <p:nvPr/>
        </p:nvSpPr>
        <p:spPr>
          <a:xfrm>
            <a:off x="1020372" y="1530634"/>
            <a:ext cx="2628672" cy="3180679"/>
          </a:xfrm>
          <a:custGeom>
            <a:avLst/>
            <a:gdLst>
              <a:gd name="connsiteX0" fmla="*/ 54275 w 2628672"/>
              <a:gd name="connsiteY0" fmla="*/ 792456 h 3180679"/>
              <a:gd name="connsiteX1" fmla="*/ 54275 w 2628672"/>
              <a:gd name="connsiteY1" fmla="*/ 792456 h 3180679"/>
              <a:gd name="connsiteX2" fmla="*/ 97695 w 2628672"/>
              <a:gd name="connsiteY2" fmla="*/ 542778 h 3180679"/>
              <a:gd name="connsiteX3" fmla="*/ 108550 w 2628672"/>
              <a:gd name="connsiteY3" fmla="*/ 466789 h 3180679"/>
              <a:gd name="connsiteX4" fmla="*/ 119405 w 2628672"/>
              <a:gd name="connsiteY4" fmla="*/ 434222 h 3180679"/>
              <a:gd name="connsiteX5" fmla="*/ 97695 w 2628672"/>
              <a:gd name="connsiteY5" fmla="*/ 130267 h 3180679"/>
              <a:gd name="connsiteX6" fmla="*/ 86840 w 2628672"/>
              <a:gd name="connsiteY6" fmla="*/ 97700 h 3180679"/>
              <a:gd name="connsiteX7" fmla="*/ 130260 w 2628672"/>
              <a:gd name="connsiteY7" fmla="*/ 54278 h 3180679"/>
              <a:gd name="connsiteX8" fmla="*/ 694722 w 2628672"/>
              <a:gd name="connsiteY8" fmla="*/ 43422 h 3180679"/>
              <a:gd name="connsiteX9" fmla="*/ 846692 w 2628672"/>
              <a:gd name="connsiteY9" fmla="*/ 21711 h 3180679"/>
              <a:gd name="connsiteX10" fmla="*/ 922677 w 2628672"/>
              <a:gd name="connsiteY10" fmla="*/ 10856 h 3180679"/>
              <a:gd name="connsiteX11" fmla="*/ 1172343 w 2628672"/>
              <a:gd name="connsiteY11" fmla="*/ 0 h 3180679"/>
              <a:gd name="connsiteX12" fmla="*/ 1346023 w 2628672"/>
              <a:gd name="connsiteY12" fmla="*/ 10856 h 3180679"/>
              <a:gd name="connsiteX13" fmla="*/ 1660819 w 2628672"/>
              <a:gd name="connsiteY13" fmla="*/ 32567 h 3180679"/>
              <a:gd name="connsiteX14" fmla="*/ 1671674 w 2628672"/>
              <a:gd name="connsiteY14" fmla="*/ 108556 h 3180679"/>
              <a:gd name="connsiteX15" fmla="*/ 1682529 w 2628672"/>
              <a:gd name="connsiteY15" fmla="*/ 195400 h 3180679"/>
              <a:gd name="connsiteX16" fmla="*/ 1704239 w 2628672"/>
              <a:gd name="connsiteY16" fmla="*/ 260533 h 3180679"/>
              <a:gd name="connsiteX17" fmla="*/ 1682529 w 2628672"/>
              <a:gd name="connsiteY17" fmla="*/ 455933 h 3180679"/>
              <a:gd name="connsiteX18" fmla="*/ 1660819 w 2628672"/>
              <a:gd name="connsiteY18" fmla="*/ 521067 h 3180679"/>
              <a:gd name="connsiteX19" fmla="*/ 1639109 w 2628672"/>
              <a:gd name="connsiteY19" fmla="*/ 618767 h 3180679"/>
              <a:gd name="connsiteX20" fmla="*/ 1649964 w 2628672"/>
              <a:gd name="connsiteY20" fmla="*/ 716467 h 3180679"/>
              <a:gd name="connsiteX21" fmla="*/ 1671674 w 2628672"/>
              <a:gd name="connsiteY21" fmla="*/ 781600 h 3180679"/>
              <a:gd name="connsiteX22" fmla="*/ 1704239 w 2628672"/>
              <a:gd name="connsiteY22" fmla="*/ 846734 h 3180679"/>
              <a:gd name="connsiteX23" fmla="*/ 1725949 w 2628672"/>
              <a:gd name="connsiteY23" fmla="*/ 933578 h 3180679"/>
              <a:gd name="connsiteX24" fmla="*/ 1736804 w 2628672"/>
              <a:gd name="connsiteY24" fmla="*/ 987856 h 3180679"/>
              <a:gd name="connsiteX25" fmla="*/ 1747659 w 2628672"/>
              <a:gd name="connsiteY25" fmla="*/ 1020423 h 3180679"/>
              <a:gd name="connsiteX26" fmla="*/ 1769369 w 2628672"/>
              <a:gd name="connsiteY26" fmla="*/ 1128978 h 3180679"/>
              <a:gd name="connsiteX27" fmla="*/ 1791079 w 2628672"/>
              <a:gd name="connsiteY27" fmla="*/ 1183256 h 3180679"/>
              <a:gd name="connsiteX28" fmla="*/ 1801934 w 2628672"/>
              <a:gd name="connsiteY28" fmla="*/ 1237534 h 3180679"/>
              <a:gd name="connsiteX29" fmla="*/ 1823644 w 2628672"/>
              <a:gd name="connsiteY29" fmla="*/ 1280956 h 3180679"/>
              <a:gd name="connsiteX30" fmla="*/ 1834499 w 2628672"/>
              <a:gd name="connsiteY30" fmla="*/ 1313523 h 3180679"/>
              <a:gd name="connsiteX31" fmla="*/ 1856209 w 2628672"/>
              <a:gd name="connsiteY31" fmla="*/ 1356945 h 3180679"/>
              <a:gd name="connsiteX32" fmla="*/ 1877919 w 2628672"/>
              <a:gd name="connsiteY32" fmla="*/ 1422078 h 3180679"/>
              <a:gd name="connsiteX33" fmla="*/ 1899629 w 2628672"/>
              <a:gd name="connsiteY33" fmla="*/ 1454645 h 3180679"/>
              <a:gd name="connsiteX34" fmla="*/ 1910484 w 2628672"/>
              <a:gd name="connsiteY34" fmla="*/ 1487212 h 3180679"/>
              <a:gd name="connsiteX35" fmla="*/ 2008179 w 2628672"/>
              <a:gd name="connsiteY35" fmla="*/ 1530634 h 3180679"/>
              <a:gd name="connsiteX36" fmla="*/ 2095020 w 2628672"/>
              <a:gd name="connsiteY36" fmla="*/ 1552345 h 3180679"/>
              <a:gd name="connsiteX37" fmla="*/ 2160150 w 2628672"/>
              <a:gd name="connsiteY37" fmla="*/ 1574056 h 3180679"/>
              <a:gd name="connsiteX38" fmla="*/ 2290410 w 2628672"/>
              <a:gd name="connsiteY38" fmla="*/ 1584912 h 3180679"/>
              <a:gd name="connsiteX39" fmla="*/ 2398960 w 2628672"/>
              <a:gd name="connsiteY39" fmla="*/ 1617478 h 3180679"/>
              <a:gd name="connsiteX40" fmla="*/ 2420670 w 2628672"/>
              <a:gd name="connsiteY40" fmla="*/ 1639190 h 3180679"/>
              <a:gd name="connsiteX41" fmla="*/ 2485800 w 2628672"/>
              <a:gd name="connsiteY41" fmla="*/ 1682612 h 3180679"/>
              <a:gd name="connsiteX42" fmla="*/ 2529221 w 2628672"/>
              <a:gd name="connsiteY42" fmla="*/ 1780312 h 3180679"/>
              <a:gd name="connsiteX43" fmla="*/ 2540076 w 2628672"/>
              <a:gd name="connsiteY43" fmla="*/ 1878012 h 3180679"/>
              <a:gd name="connsiteX44" fmla="*/ 2572641 w 2628672"/>
              <a:gd name="connsiteY44" fmla="*/ 1964856 h 3180679"/>
              <a:gd name="connsiteX45" fmla="*/ 2583496 w 2628672"/>
              <a:gd name="connsiteY45" fmla="*/ 2019134 h 3180679"/>
              <a:gd name="connsiteX46" fmla="*/ 2572641 w 2628672"/>
              <a:gd name="connsiteY46" fmla="*/ 2051701 h 3180679"/>
              <a:gd name="connsiteX47" fmla="*/ 2561786 w 2628672"/>
              <a:gd name="connsiteY47" fmla="*/ 2181968 h 3180679"/>
              <a:gd name="connsiteX48" fmla="*/ 2540076 w 2628672"/>
              <a:gd name="connsiteY48" fmla="*/ 2333945 h 3180679"/>
              <a:gd name="connsiteX49" fmla="*/ 2550931 w 2628672"/>
              <a:gd name="connsiteY49" fmla="*/ 2431645 h 3180679"/>
              <a:gd name="connsiteX50" fmla="*/ 2572641 w 2628672"/>
              <a:gd name="connsiteY50" fmla="*/ 2507634 h 3180679"/>
              <a:gd name="connsiteX51" fmla="*/ 2583496 w 2628672"/>
              <a:gd name="connsiteY51" fmla="*/ 2561912 h 3180679"/>
              <a:gd name="connsiteX52" fmla="*/ 2605206 w 2628672"/>
              <a:gd name="connsiteY52" fmla="*/ 2692179 h 3180679"/>
              <a:gd name="connsiteX53" fmla="*/ 2616061 w 2628672"/>
              <a:gd name="connsiteY53" fmla="*/ 2724746 h 3180679"/>
              <a:gd name="connsiteX54" fmla="*/ 2616061 w 2628672"/>
              <a:gd name="connsiteY54" fmla="*/ 2865868 h 3180679"/>
              <a:gd name="connsiteX55" fmla="*/ 2594351 w 2628672"/>
              <a:gd name="connsiteY55" fmla="*/ 2974423 h 3180679"/>
              <a:gd name="connsiteX56" fmla="*/ 2572641 w 2628672"/>
              <a:gd name="connsiteY56" fmla="*/ 2996135 h 3180679"/>
              <a:gd name="connsiteX57" fmla="*/ 2529221 w 2628672"/>
              <a:gd name="connsiteY57" fmla="*/ 3061268 h 3180679"/>
              <a:gd name="connsiteX58" fmla="*/ 2442380 w 2628672"/>
              <a:gd name="connsiteY58" fmla="*/ 3093835 h 3180679"/>
              <a:gd name="connsiteX59" fmla="*/ 2312120 w 2628672"/>
              <a:gd name="connsiteY59" fmla="*/ 3115546 h 3180679"/>
              <a:gd name="connsiteX60" fmla="*/ 2127585 w 2628672"/>
              <a:gd name="connsiteY60" fmla="*/ 3158968 h 3180679"/>
              <a:gd name="connsiteX61" fmla="*/ 2084165 w 2628672"/>
              <a:gd name="connsiteY61" fmla="*/ 3169823 h 3180679"/>
              <a:gd name="connsiteX62" fmla="*/ 1997324 w 2628672"/>
              <a:gd name="connsiteY62" fmla="*/ 3180679 h 3180679"/>
              <a:gd name="connsiteX63" fmla="*/ 1888774 w 2628672"/>
              <a:gd name="connsiteY63" fmla="*/ 3169823 h 3180679"/>
              <a:gd name="connsiteX64" fmla="*/ 1834499 w 2628672"/>
              <a:gd name="connsiteY64" fmla="*/ 3158968 h 3180679"/>
              <a:gd name="connsiteX65" fmla="*/ 1606544 w 2628672"/>
              <a:gd name="connsiteY65" fmla="*/ 3180679 h 3180679"/>
              <a:gd name="connsiteX66" fmla="*/ 781562 w 2628672"/>
              <a:gd name="connsiteY66" fmla="*/ 3169823 h 3180679"/>
              <a:gd name="connsiteX67" fmla="*/ 694722 w 2628672"/>
              <a:gd name="connsiteY67" fmla="*/ 3158968 h 3180679"/>
              <a:gd name="connsiteX68" fmla="*/ 401636 w 2628672"/>
              <a:gd name="connsiteY68" fmla="*/ 3169823 h 3180679"/>
              <a:gd name="connsiteX69" fmla="*/ 325651 w 2628672"/>
              <a:gd name="connsiteY69" fmla="*/ 3158968 h 3180679"/>
              <a:gd name="connsiteX70" fmla="*/ 238811 w 2628672"/>
              <a:gd name="connsiteY70" fmla="*/ 3137257 h 3180679"/>
              <a:gd name="connsiteX71" fmla="*/ 184536 w 2628672"/>
              <a:gd name="connsiteY71" fmla="*/ 3104690 h 3180679"/>
              <a:gd name="connsiteX72" fmla="*/ 97695 w 2628672"/>
              <a:gd name="connsiteY72" fmla="*/ 3028701 h 3180679"/>
              <a:gd name="connsiteX73" fmla="*/ 75985 w 2628672"/>
              <a:gd name="connsiteY73" fmla="*/ 2996135 h 3180679"/>
              <a:gd name="connsiteX74" fmla="*/ 54275 w 2628672"/>
              <a:gd name="connsiteY74" fmla="*/ 2909290 h 3180679"/>
              <a:gd name="connsiteX75" fmla="*/ 43420 w 2628672"/>
              <a:gd name="connsiteY75" fmla="*/ 2811590 h 3180679"/>
              <a:gd name="connsiteX76" fmla="*/ 21710 w 2628672"/>
              <a:gd name="connsiteY76" fmla="*/ 2757312 h 3180679"/>
              <a:gd name="connsiteX77" fmla="*/ 10855 w 2628672"/>
              <a:gd name="connsiteY77" fmla="*/ 2713890 h 3180679"/>
              <a:gd name="connsiteX78" fmla="*/ 32565 w 2628672"/>
              <a:gd name="connsiteY78" fmla="*/ 2388223 h 3180679"/>
              <a:gd name="connsiteX79" fmla="*/ 43420 w 2628672"/>
              <a:gd name="connsiteY79" fmla="*/ 2344801 h 3180679"/>
              <a:gd name="connsiteX80" fmla="*/ 54275 w 2628672"/>
              <a:gd name="connsiteY80" fmla="*/ 2073412 h 3180679"/>
              <a:gd name="connsiteX81" fmla="*/ 65130 w 2628672"/>
              <a:gd name="connsiteY81" fmla="*/ 1986567 h 3180679"/>
              <a:gd name="connsiteX82" fmla="*/ 75985 w 2628672"/>
              <a:gd name="connsiteY82" fmla="*/ 1888867 h 3180679"/>
              <a:gd name="connsiteX83" fmla="*/ 65130 w 2628672"/>
              <a:gd name="connsiteY83" fmla="*/ 1856301 h 3180679"/>
              <a:gd name="connsiteX84" fmla="*/ 65130 w 2628672"/>
              <a:gd name="connsiteY84" fmla="*/ 1541489 h 3180679"/>
              <a:gd name="connsiteX85" fmla="*/ 75985 w 2628672"/>
              <a:gd name="connsiteY85" fmla="*/ 1356945 h 3180679"/>
              <a:gd name="connsiteX86" fmla="*/ 54275 w 2628672"/>
              <a:gd name="connsiteY86" fmla="*/ 1248389 h 3180679"/>
              <a:gd name="connsiteX87" fmla="*/ 32565 w 2628672"/>
              <a:gd name="connsiteY87" fmla="*/ 1172400 h 3180679"/>
              <a:gd name="connsiteX88" fmla="*/ 0 w 2628672"/>
              <a:gd name="connsiteY88" fmla="*/ 987856 h 3180679"/>
              <a:gd name="connsiteX89" fmla="*/ 43420 w 2628672"/>
              <a:gd name="connsiteY89" fmla="*/ 857589 h 3180679"/>
              <a:gd name="connsiteX90" fmla="*/ 65130 w 2628672"/>
              <a:gd name="connsiteY90" fmla="*/ 770745 h 3180679"/>
              <a:gd name="connsiteX91" fmla="*/ 54275 w 2628672"/>
              <a:gd name="connsiteY91" fmla="*/ 792456 h 318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628672" h="3180679">
                <a:moveTo>
                  <a:pt x="54275" y="792456"/>
                </a:moveTo>
                <a:lnTo>
                  <a:pt x="54275" y="792456"/>
                </a:lnTo>
                <a:cubicBezTo>
                  <a:pt x="88537" y="564029"/>
                  <a:pt x="63700" y="644770"/>
                  <a:pt x="97695" y="542778"/>
                </a:cubicBezTo>
                <a:cubicBezTo>
                  <a:pt x="101313" y="517448"/>
                  <a:pt x="103532" y="491879"/>
                  <a:pt x="108550" y="466789"/>
                </a:cubicBezTo>
                <a:cubicBezTo>
                  <a:pt x="110794" y="455568"/>
                  <a:pt x="119405" y="445665"/>
                  <a:pt x="119405" y="434222"/>
                </a:cubicBezTo>
                <a:cubicBezTo>
                  <a:pt x="119405" y="335510"/>
                  <a:pt x="122305" y="228712"/>
                  <a:pt x="97695" y="130267"/>
                </a:cubicBezTo>
                <a:cubicBezTo>
                  <a:pt x="94920" y="119166"/>
                  <a:pt x="90458" y="108556"/>
                  <a:pt x="86840" y="97700"/>
                </a:cubicBezTo>
                <a:cubicBezTo>
                  <a:pt x="96962" y="67331"/>
                  <a:pt x="91190" y="55699"/>
                  <a:pt x="130260" y="54278"/>
                </a:cubicBezTo>
                <a:cubicBezTo>
                  <a:pt x="318324" y="47439"/>
                  <a:pt x="506568" y="47041"/>
                  <a:pt x="694722" y="43422"/>
                </a:cubicBezTo>
                <a:cubicBezTo>
                  <a:pt x="809117" y="24356"/>
                  <a:pt x="710855" y="39823"/>
                  <a:pt x="846692" y="21711"/>
                </a:cubicBezTo>
                <a:cubicBezTo>
                  <a:pt x="872053" y="18329"/>
                  <a:pt x="897148" y="12558"/>
                  <a:pt x="922677" y="10856"/>
                </a:cubicBezTo>
                <a:cubicBezTo>
                  <a:pt x="1005793" y="5315"/>
                  <a:pt x="1089121" y="3619"/>
                  <a:pt x="1172343" y="0"/>
                </a:cubicBezTo>
                <a:lnTo>
                  <a:pt x="1346023" y="10856"/>
                </a:lnTo>
                <a:cubicBezTo>
                  <a:pt x="1626443" y="26015"/>
                  <a:pt x="1489549" y="11157"/>
                  <a:pt x="1660819" y="32567"/>
                </a:cubicBezTo>
                <a:cubicBezTo>
                  <a:pt x="1664437" y="57897"/>
                  <a:pt x="1668293" y="83194"/>
                  <a:pt x="1671674" y="108556"/>
                </a:cubicBezTo>
                <a:cubicBezTo>
                  <a:pt x="1675529" y="137473"/>
                  <a:pt x="1676417" y="166874"/>
                  <a:pt x="1682529" y="195400"/>
                </a:cubicBezTo>
                <a:cubicBezTo>
                  <a:pt x="1687324" y="217777"/>
                  <a:pt x="1697002" y="238822"/>
                  <a:pt x="1704239" y="260533"/>
                </a:cubicBezTo>
                <a:cubicBezTo>
                  <a:pt x="1700473" y="305723"/>
                  <a:pt x="1696043" y="401876"/>
                  <a:pt x="1682529" y="455933"/>
                </a:cubicBezTo>
                <a:cubicBezTo>
                  <a:pt x="1676979" y="478135"/>
                  <a:pt x="1666369" y="498865"/>
                  <a:pt x="1660819" y="521067"/>
                </a:cubicBezTo>
                <a:cubicBezTo>
                  <a:pt x="1622611" y="673908"/>
                  <a:pt x="1670166" y="525589"/>
                  <a:pt x="1639109" y="618767"/>
                </a:cubicBezTo>
                <a:cubicBezTo>
                  <a:pt x="1642727" y="651334"/>
                  <a:pt x="1643538" y="684336"/>
                  <a:pt x="1649964" y="716467"/>
                </a:cubicBezTo>
                <a:cubicBezTo>
                  <a:pt x="1654452" y="738908"/>
                  <a:pt x="1664437" y="759889"/>
                  <a:pt x="1671674" y="781600"/>
                </a:cubicBezTo>
                <a:cubicBezTo>
                  <a:pt x="1686655" y="826545"/>
                  <a:pt x="1676182" y="804645"/>
                  <a:pt x="1704239" y="846734"/>
                </a:cubicBezTo>
                <a:cubicBezTo>
                  <a:pt x="1711476" y="875682"/>
                  <a:pt x="1720097" y="904319"/>
                  <a:pt x="1725949" y="933578"/>
                </a:cubicBezTo>
                <a:cubicBezTo>
                  <a:pt x="1729567" y="951671"/>
                  <a:pt x="1732329" y="969956"/>
                  <a:pt x="1736804" y="987856"/>
                </a:cubicBezTo>
                <a:cubicBezTo>
                  <a:pt x="1739579" y="998957"/>
                  <a:pt x="1745086" y="1009273"/>
                  <a:pt x="1747659" y="1020423"/>
                </a:cubicBezTo>
                <a:cubicBezTo>
                  <a:pt x="1755956" y="1056380"/>
                  <a:pt x="1755665" y="1094716"/>
                  <a:pt x="1769369" y="1128978"/>
                </a:cubicBezTo>
                <a:cubicBezTo>
                  <a:pt x="1776606" y="1147071"/>
                  <a:pt x="1785480" y="1164591"/>
                  <a:pt x="1791079" y="1183256"/>
                </a:cubicBezTo>
                <a:cubicBezTo>
                  <a:pt x="1796381" y="1200929"/>
                  <a:pt x="1796100" y="1220030"/>
                  <a:pt x="1801934" y="1237534"/>
                </a:cubicBezTo>
                <a:cubicBezTo>
                  <a:pt x="1807051" y="1252886"/>
                  <a:pt x="1817270" y="1266082"/>
                  <a:pt x="1823644" y="1280956"/>
                </a:cubicBezTo>
                <a:cubicBezTo>
                  <a:pt x="1828151" y="1291474"/>
                  <a:pt x="1829992" y="1303005"/>
                  <a:pt x="1834499" y="1313523"/>
                </a:cubicBezTo>
                <a:cubicBezTo>
                  <a:pt x="1840873" y="1328397"/>
                  <a:pt x="1850199" y="1341920"/>
                  <a:pt x="1856209" y="1356945"/>
                </a:cubicBezTo>
                <a:cubicBezTo>
                  <a:pt x="1864708" y="1378194"/>
                  <a:pt x="1865225" y="1403036"/>
                  <a:pt x="1877919" y="1422078"/>
                </a:cubicBezTo>
                <a:cubicBezTo>
                  <a:pt x="1885156" y="1432934"/>
                  <a:pt x="1893795" y="1442976"/>
                  <a:pt x="1899629" y="1454645"/>
                </a:cubicBezTo>
                <a:cubicBezTo>
                  <a:pt x="1904746" y="1464880"/>
                  <a:pt x="1903336" y="1478276"/>
                  <a:pt x="1910484" y="1487212"/>
                </a:cubicBezTo>
                <a:cubicBezTo>
                  <a:pt x="1929249" y="1510670"/>
                  <a:pt x="1988277" y="1524000"/>
                  <a:pt x="2008179" y="1530634"/>
                </a:cubicBezTo>
                <a:cubicBezTo>
                  <a:pt x="2106984" y="1563570"/>
                  <a:pt x="1950937" y="1513048"/>
                  <a:pt x="2095020" y="1552345"/>
                </a:cubicBezTo>
                <a:cubicBezTo>
                  <a:pt x="2117098" y="1558367"/>
                  <a:pt x="2137577" y="1570294"/>
                  <a:pt x="2160150" y="1574056"/>
                </a:cubicBezTo>
                <a:cubicBezTo>
                  <a:pt x="2203128" y="1581219"/>
                  <a:pt x="2246990" y="1581293"/>
                  <a:pt x="2290410" y="1584912"/>
                </a:cubicBezTo>
                <a:cubicBezTo>
                  <a:pt x="2369693" y="1611341"/>
                  <a:pt x="2333339" y="1601073"/>
                  <a:pt x="2398960" y="1617478"/>
                </a:cubicBezTo>
                <a:cubicBezTo>
                  <a:pt x="2406197" y="1624715"/>
                  <a:pt x="2412482" y="1633049"/>
                  <a:pt x="2420670" y="1639190"/>
                </a:cubicBezTo>
                <a:cubicBezTo>
                  <a:pt x="2441544" y="1654846"/>
                  <a:pt x="2485800" y="1682612"/>
                  <a:pt x="2485800" y="1682612"/>
                </a:cubicBezTo>
                <a:cubicBezTo>
                  <a:pt x="2511636" y="1760122"/>
                  <a:pt x="2494816" y="1728703"/>
                  <a:pt x="2529221" y="1780312"/>
                </a:cubicBezTo>
                <a:cubicBezTo>
                  <a:pt x="2532839" y="1812879"/>
                  <a:pt x="2534689" y="1845691"/>
                  <a:pt x="2540076" y="1878012"/>
                </a:cubicBezTo>
                <a:cubicBezTo>
                  <a:pt x="2542507" y="1892600"/>
                  <a:pt x="2571519" y="1962051"/>
                  <a:pt x="2572641" y="1964856"/>
                </a:cubicBezTo>
                <a:cubicBezTo>
                  <a:pt x="2576259" y="1982949"/>
                  <a:pt x="2583496" y="2000683"/>
                  <a:pt x="2583496" y="2019134"/>
                </a:cubicBezTo>
                <a:cubicBezTo>
                  <a:pt x="2583496" y="2030577"/>
                  <a:pt x="2574153" y="2040359"/>
                  <a:pt x="2572641" y="2051701"/>
                </a:cubicBezTo>
                <a:cubicBezTo>
                  <a:pt x="2566883" y="2094892"/>
                  <a:pt x="2566780" y="2138682"/>
                  <a:pt x="2561786" y="2181968"/>
                </a:cubicBezTo>
                <a:cubicBezTo>
                  <a:pt x="2555921" y="2232804"/>
                  <a:pt x="2540076" y="2333945"/>
                  <a:pt x="2540076" y="2333945"/>
                </a:cubicBezTo>
                <a:cubicBezTo>
                  <a:pt x="2543694" y="2366512"/>
                  <a:pt x="2545949" y="2399259"/>
                  <a:pt x="2550931" y="2431645"/>
                </a:cubicBezTo>
                <a:cubicBezTo>
                  <a:pt x="2559054" y="2484446"/>
                  <a:pt x="2561292" y="2462235"/>
                  <a:pt x="2572641" y="2507634"/>
                </a:cubicBezTo>
                <a:cubicBezTo>
                  <a:pt x="2577116" y="2525534"/>
                  <a:pt x="2580463" y="2543712"/>
                  <a:pt x="2583496" y="2561912"/>
                </a:cubicBezTo>
                <a:cubicBezTo>
                  <a:pt x="2592687" y="2617059"/>
                  <a:pt x="2592415" y="2641012"/>
                  <a:pt x="2605206" y="2692179"/>
                </a:cubicBezTo>
                <a:cubicBezTo>
                  <a:pt x="2607981" y="2703280"/>
                  <a:pt x="2612443" y="2713890"/>
                  <a:pt x="2616061" y="2724746"/>
                </a:cubicBezTo>
                <a:cubicBezTo>
                  <a:pt x="2632835" y="2875723"/>
                  <a:pt x="2632918" y="2773151"/>
                  <a:pt x="2616061" y="2865868"/>
                </a:cubicBezTo>
                <a:cubicBezTo>
                  <a:pt x="2613442" y="2880272"/>
                  <a:pt x="2608890" y="2950190"/>
                  <a:pt x="2594351" y="2974423"/>
                </a:cubicBezTo>
                <a:cubicBezTo>
                  <a:pt x="2589086" y="2983199"/>
                  <a:pt x="2578782" y="2987947"/>
                  <a:pt x="2572641" y="2996135"/>
                </a:cubicBezTo>
                <a:cubicBezTo>
                  <a:pt x="2556986" y="3017010"/>
                  <a:pt x="2553448" y="3051577"/>
                  <a:pt x="2529221" y="3061268"/>
                </a:cubicBezTo>
                <a:cubicBezTo>
                  <a:pt x="2522288" y="3064041"/>
                  <a:pt x="2459392" y="3090432"/>
                  <a:pt x="2442380" y="3093835"/>
                </a:cubicBezTo>
                <a:cubicBezTo>
                  <a:pt x="2399216" y="3102468"/>
                  <a:pt x="2355540" y="3108309"/>
                  <a:pt x="2312120" y="3115546"/>
                </a:cubicBezTo>
                <a:cubicBezTo>
                  <a:pt x="2222398" y="3160409"/>
                  <a:pt x="2295679" y="3129303"/>
                  <a:pt x="2127585" y="3158968"/>
                </a:cubicBezTo>
                <a:cubicBezTo>
                  <a:pt x="2112893" y="3161561"/>
                  <a:pt x="2098881" y="3167370"/>
                  <a:pt x="2084165" y="3169823"/>
                </a:cubicBezTo>
                <a:cubicBezTo>
                  <a:pt x="2055390" y="3174619"/>
                  <a:pt x="2026271" y="3177060"/>
                  <a:pt x="1997324" y="3180679"/>
                </a:cubicBezTo>
                <a:cubicBezTo>
                  <a:pt x="1961141" y="3177060"/>
                  <a:pt x="1924819" y="3174629"/>
                  <a:pt x="1888774" y="3169823"/>
                </a:cubicBezTo>
                <a:cubicBezTo>
                  <a:pt x="1870486" y="3167384"/>
                  <a:pt x="1852949" y="3158968"/>
                  <a:pt x="1834499" y="3158968"/>
                </a:cubicBezTo>
                <a:cubicBezTo>
                  <a:pt x="1769027" y="3158968"/>
                  <a:pt x="1675438" y="3172066"/>
                  <a:pt x="1606544" y="3180679"/>
                </a:cubicBezTo>
                <a:lnTo>
                  <a:pt x="781562" y="3169823"/>
                </a:lnTo>
                <a:cubicBezTo>
                  <a:pt x="752398" y="3169129"/>
                  <a:pt x="723894" y="3158968"/>
                  <a:pt x="694722" y="3158968"/>
                </a:cubicBezTo>
                <a:cubicBezTo>
                  <a:pt x="596960" y="3158968"/>
                  <a:pt x="499331" y="3166205"/>
                  <a:pt x="401636" y="3169823"/>
                </a:cubicBezTo>
                <a:cubicBezTo>
                  <a:pt x="376308" y="3166205"/>
                  <a:pt x="350740" y="3163986"/>
                  <a:pt x="325651" y="3158968"/>
                </a:cubicBezTo>
                <a:cubicBezTo>
                  <a:pt x="296393" y="3153116"/>
                  <a:pt x="238811" y="3137257"/>
                  <a:pt x="238811" y="3137257"/>
                </a:cubicBezTo>
                <a:cubicBezTo>
                  <a:pt x="220719" y="3126401"/>
                  <a:pt x="202091" y="3116394"/>
                  <a:pt x="184536" y="3104690"/>
                </a:cubicBezTo>
                <a:cubicBezTo>
                  <a:pt x="151267" y="3082510"/>
                  <a:pt x="123897" y="3059271"/>
                  <a:pt x="97695" y="3028701"/>
                </a:cubicBezTo>
                <a:cubicBezTo>
                  <a:pt x="89205" y="3018795"/>
                  <a:pt x="83222" y="3006990"/>
                  <a:pt x="75985" y="2996135"/>
                </a:cubicBezTo>
                <a:cubicBezTo>
                  <a:pt x="63357" y="2958250"/>
                  <a:pt x="60824" y="2955139"/>
                  <a:pt x="54275" y="2909290"/>
                </a:cubicBezTo>
                <a:cubicBezTo>
                  <a:pt x="49641" y="2876852"/>
                  <a:pt x="50285" y="2843630"/>
                  <a:pt x="43420" y="2811590"/>
                </a:cubicBezTo>
                <a:cubicBezTo>
                  <a:pt x="39337" y="2792536"/>
                  <a:pt x="27872" y="2775798"/>
                  <a:pt x="21710" y="2757312"/>
                </a:cubicBezTo>
                <a:cubicBezTo>
                  <a:pt x="16992" y="2743158"/>
                  <a:pt x="14473" y="2728364"/>
                  <a:pt x="10855" y="2713890"/>
                </a:cubicBezTo>
                <a:cubicBezTo>
                  <a:pt x="16505" y="2583944"/>
                  <a:pt x="11870" y="2502053"/>
                  <a:pt x="32565" y="2388223"/>
                </a:cubicBezTo>
                <a:cubicBezTo>
                  <a:pt x="35234" y="2373544"/>
                  <a:pt x="39802" y="2359275"/>
                  <a:pt x="43420" y="2344801"/>
                </a:cubicBezTo>
                <a:cubicBezTo>
                  <a:pt x="47038" y="2254338"/>
                  <a:pt x="48798" y="2163782"/>
                  <a:pt x="54275" y="2073412"/>
                </a:cubicBezTo>
                <a:cubicBezTo>
                  <a:pt x="56040" y="2044292"/>
                  <a:pt x="61722" y="2015541"/>
                  <a:pt x="65130" y="1986567"/>
                </a:cubicBezTo>
                <a:cubicBezTo>
                  <a:pt x="68958" y="1954024"/>
                  <a:pt x="72367" y="1921434"/>
                  <a:pt x="75985" y="1888867"/>
                </a:cubicBezTo>
                <a:cubicBezTo>
                  <a:pt x="72367" y="1878012"/>
                  <a:pt x="67011" y="1867588"/>
                  <a:pt x="65130" y="1856301"/>
                </a:cubicBezTo>
                <a:cubicBezTo>
                  <a:pt x="44310" y="1731377"/>
                  <a:pt x="56980" y="1692270"/>
                  <a:pt x="65130" y="1541489"/>
                </a:cubicBezTo>
                <a:cubicBezTo>
                  <a:pt x="68456" y="1479958"/>
                  <a:pt x="72367" y="1418460"/>
                  <a:pt x="75985" y="1356945"/>
                </a:cubicBezTo>
                <a:cubicBezTo>
                  <a:pt x="50772" y="1256087"/>
                  <a:pt x="80890" y="1381472"/>
                  <a:pt x="54275" y="1248389"/>
                </a:cubicBezTo>
                <a:cubicBezTo>
                  <a:pt x="20485" y="1079429"/>
                  <a:pt x="63600" y="1306891"/>
                  <a:pt x="32565" y="1172400"/>
                </a:cubicBezTo>
                <a:cubicBezTo>
                  <a:pt x="12519" y="1085529"/>
                  <a:pt x="11440" y="1067943"/>
                  <a:pt x="0" y="987856"/>
                </a:cubicBezTo>
                <a:lnTo>
                  <a:pt x="43420" y="857589"/>
                </a:lnTo>
                <a:cubicBezTo>
                  <a:pt x="57402" y="815641"/>
                  <a:pt x="56397" y="823146"/>
                  <a:pt x="65130" y="770745"/>
                </a:cubicBezTo>
                <a:cubicBezTo>
                  <a:pt x="65725" y="767176"/>
                  <a:pt x="56084" y="788838"/>
                  <a:pt x="54275" y="792456"/>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Opcode</a:t>
            </a:r>
            <a:r>
              <a:rPr lang="en-US" dirty="0" smtClean="0"/>
              <a:t> Regions, or “Islands”</a:t>
            </a:r>
            <a:endParaRPr lang="en-US" dirty="0"/>
          </a:p>
        </p:txBody>
      </p:sp>
      <p:sp>
        <p:nvSpPr>
          <p:cNvPr id="26" name="Oval 25"/>
          <p:cNvSpPr/>
          <p:nvPr/>
        </p:nvSpPr>
        <p:spPr>
          <a:xfrm>
            <a:off x="381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1219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0" name="Oval 59"/>
          <p:cNvSpPr/>
          <p:nvPr/>
        </p:nvSpPr>
        <p:spPr>
          <a:xfrm>
            <a:off x="2057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1" name="Oval 60"/>
          <p:cNvSpPr/>
          <p:nvPr/>
        </p:nvSpPr>
        <p:spPr>
          <a:xfrm>
            <a:off x="28956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2" name="Oval 61"/>
          <p:cNvSpPr/>
          <p:nvPr/>
        </p:nvSpPr>
        <p:spPr>
          <a:xfrm>
            <a:off x="3733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4572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410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6248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6" name="Oval 65"/>
          <p:cNvSpPr/>
          <p:nvPr/>
        </p:nvSpPr>
        <p:spPr>
          <a:xfrm>
            <a:off x="70866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7" name="Oval 66"/>
          <p:cNvSpPr/>
          <p:nvPr/>
        </p:nvSpPr>
        <p:spPr>
          <a:xfrm>
            <a:off x="7924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8" name="Oval 67"/>
          <p:cNvSpPr/>
          <p:nvPr/>
        </p:nvSpPr>
        <p:spPr>
          <a:xfrm>
            <a:off x="381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1219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2057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1" name="Oval 70"/>
          <p:cNvSpPr/>
          <p:nvPr/>
        </p:nvSpPr>
        <p:spPr>
          <a:xfrm>
            <a:off x="2895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3733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3" name="Oval 72"/>
          <p:cNvSpPr/>
          <p:nvPr/>
        </p:nvSpPr>
        <p:spPr>
          <a:xfrm>
            <a:off x="4572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4" name="Oval 73"/>
          <p:cNvSpPr/>
          <p:nvPr/>
        </p:nvSpPr>
        <p:spPr>
          <a:xfrm>
            <a:off x="5410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6248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6" name="Oval 75"/>
          <p:cNvSpPr/>
          <p:nvPr/>
        </p:nvSpPr>
        <p:spPr>
          <a:xfrm>
            <a:off x="7086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Oval 76"/>
          <p:cNvSpPr/>
          <p:nvPr/>
        </p:nvSpPr>
        <p:spPr>
          <a:xfrm>
            <a:off x="7924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8" name="Oval 87"/>
          <p:cNvSpPr/>
          <p:nvPr/>
        </p:nvSpPr>
        <p:spPr>
          <a:xfrm>
            <a:off x="372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1210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20486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1" name="Oval 90"/>
          <p:cNvSpPr/>
          <p:nvPr/>
        </p:nvSpPr>
        <p:spPr>
          <a:xfrm>
            <a:off x="2886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3725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4563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401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62396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7077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7916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8" name="Oval 97"/>
          <p:cNvSpPr/>
          <p:nvPr/>
        </p:nvSpPr>
        <p:spPr>
          <a:xfrm>
            <a:off x="372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12104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0" name="Oval 99"/>
          <p:cNvSpPr/>
          <p:nvPr/>
        </p:nvSpPr>
        <p:spPr>
          <a:xfrm>
            <a:off x="2048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1" name="Oval 100"/>
          <p:cNvSpPr/>
          <p:nvPr/>
        </p:nvSpPr>
        <p:spPr>
          <a:xfrm>
            <a:off x="2886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3725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4563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4" name="Oval 103"/>
          <p:cNvSpPr/>
          <p:nvPr/>
        </p:nvSpPr>
        <p:spPr>
          <a:xfrm>
            <a:off x="54014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5" name="Oval 104"/>
          <p:cNvSpPr/>
          <p:nvPr/>
        </p:nvSpPr>
        <p:spPr>
          <a:xfrm>
            <a:off x="6239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7077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7916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381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9" name="Oval 108"/>
          <p:cNvSpPr/>
          <p:nvPr/>
        </p:nvSpPr>
        <p:spPr>
          <a:xfrm>
            <a:off x="1219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0" name="Oval 109"/>
          <p:cNvSpPr/>
          <p:nvPr/>
        </p:nvSpPr>
        <p:spPr>
          <a:xfrm>
            <a:off x="2057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1" name="Oval 110"/>
          <p:cNvSpPr/>
          <p:nvPr/>
        </p:nvSpPr>
        <p:spPr>
          <a:xfrm>
            <a:off x="2895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2" name="Oval 111"/>
          <p:cNvSpPr/>
          <p:nvPr/>
        </p:nvSpPr>
        <p:spPr>
          <a:xfrm>
            <a:off x="3733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3" name="Oval 112"/>
          <p:cNvSpPr/>
          <p:nvPr/>
        </p:nvSpPr>
        <p:spPr>
          <a:xfrm>
            <a:off x="4572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4" name="Oval 113"/>
          <p:cNvSpPr/>
          <p:nvPr/>
        </p:nvSpPr>
        <p:spPr>
          <a:xfrm>
            <a:off x="5410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5" name="Oval 114"/>
          <p:cNvSpPr/>
          <p:nvPr/>
        </p:nvSpPr>
        <p:spPr>
          <a:xfrm>
            <a:off x="6248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6" name="Oval 115"/>
          <p:cNvSpPr/>
          <p:nvPr/>
        </p:nvSpPr>
        <p:spPr>
          <a:xfrm>
            <a:off x="7086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0" name="Oval 119"/>
          <p:cNvSpPr/>
          <p:nvPr/>
        </p:nvSpPr>
        <p:spPr>
          <a:xfrm>
            <a:off x="7924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381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2" name="Oval 121"/>
          <p:cNvSpPr/>
          <p:nvPr/>
        </p:nvSpPr>
        <p:spPr>
          <a:xfrm>
            <a:off x="1219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3" name="Oval 122"/>
          <p:cNvSpPr/>
          <p:nvPr/>
        </p:nvSpPr>
        <p:spPr>
          <a:xfrm>
            <a:off x="2057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2895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3733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6" name="Oval 125"/>
          <p:cNvSpPr/>
          <p:nvPr/>
        </p:nvSpPr>
        <p:spPr>
          <a:xfrm>
            <a:off x="4572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7" name="Oval 126"/>
          <p:cNvSpPr/>
          <p:nvPr/>
        </p:nvSpPr>
        <p:spPr>
          <a:xfrm>
            <a:off x="5410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8" name="Oval 127"/>
          <p:cNvSpPr/>
          <p:nvPr/>
        </p:nvSpPr>
        <p:spPr>
          <a:xfrm>
            <a:off x="6248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0" name="Oval 129"/>
          <p:cNvSpPr/>
          <p:nvPr/>
        </p:nvSpPr>
        <p:spPr>
          <a:xfrm>
            <a:off x="7086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1" name="Oval 130"/>
          <p:cNvSpPr/>
          <p:nvPr/>
        </p:nvSpPr>
        <p:spPr>
          <a:xfrm>
            <a:off x="7924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8" name="Oval 137"/>
          <p:cNvSpPr/>
          <p:nvPr/>
        </p:nvSpPr>
        <p:spPr>
          <a:xfrm>
            <a:off x="372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9" name="Oval 138"/>
          <p:cNvSpPr/>
          <p:nvPr/>
        </p:nvSpPr>
        <p:spPr>
          <a:xfrm>
            <a:off x="1210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1" name="Oval 140"/>
          <p:cNvSpPr/>
          <p:nvPr/>
        </p:nvSpPr>
        <p:spPr>
          <a:xfrm>
            <a:off x="2048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2" name="Oval 141"/>
          <p:cNvSpPr/>
          <p:nvPr/>
        </p:nvSpPr>
        <p:spPr>
          <a:xfrm>
            <a:off x="2886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3" name="Oval 142"/>
          <p:cNvSpPr/>
          <p:nvPr/>
        </p:nvSpPr>
        <p:spPr>
          <a:xfrm>
            <a:off x="3725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4" name="Oval 143"/>
          <p:cNvSpPr/>
          <p:nvPr/>
        </p:nvSpPr>
        <p:spPr>
          <a:xfrm>
            <a:off x="4563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5" name="Oval 144"/>
          <p:cNvSpPr/>
          <p:nvPr/>
        </p:nvSpPr>
        <p:spPr>
          <a:xfrm>
            <a:off x="5401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6" name="Oval 145"/>
          <p:cNvSpPr/>
          <p:nvPr/>
        </p:nvSpPr>
        <p:spPr>
          <a:xfrm>
            <a:off x="6239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7" name="Oval 146"/>
          <p:cNvSpPr/>
          <p:nvPr/>
        </p:nvSpPr>
        <p:spPr>
          <a:xfrm>
            <a:off x="7077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8" name="Oval 147"/>
          <p:cNvSpPr/>
          <p:nvPr/>
        </p:nvSpPr>
        <p:spPr>
          <a:xfrm>
            <a:off x="7916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 name="Freeform 7"/>
          <p:cNvSpPr/>
          <p:nvPr/>
        </p:nvSpPr>
        <p:spPr>
          <a:xfrm>
            <a:off x="1943049" y="3082979"/>
            <a:ext cx="830624" cy="792456"/>
          </a:xfrm>
          <a:custGeom>
            <a:avLst/>
            <a:gdLst>
              <a:gd name="connsiteX0" fmla="*/ 10855 w 830624"/>
              <a:gd name="connsiteY0" fmla="*/ 75989 h 792456"/>
              <a:gd name="connsiteX1" fmla="*/ 10855 w 830624"/>
              <a:gd name="connsiteY1" fmla="*/ 75989 h 792456"/>
              <a:gd name="connsiteX2" fmla="*/ 97695 w 830624"/>
              <a:gd name="connsiteY2" fmla="*/ 32567 h 792456"/>
              <a:gd name="connsiteX3" fmla="*/ 282231 w 830624"/>
              <a:gd name="connsiteY3" fmla="*/ 0 h 792456"/>
              <a:gd name="connsiteX4" fmla="*/ 455911 w 830624"/>
              <a:gd name="connsiteY4" fmla="*/ 21711 h 792456"/>
              <a:gd name="connsiteX5" fmla="*/ 575316 w 830624"/>
              <a:gd name="connsiteY5" fmla="*/ 43422 h 792456"/>
              <a:gd name="connsiteX6" fmla="*/ 694722 w 830624"/>
              <a:gd name="connsiteY6" fmla="*/ 65133 h 792456"/>
              <a:gd name="connsiteX7" fmla="*/ 748997 w 830624"/>
              <a:gd name="connsiteY7" fmla="*/ 97700 h 792456"/>
              <a:gd name="connsiteX8" fmla="*/ 814127 w 830624"/>
              <a:gd name="connsiteY8" fmla="*/ 151978 h 792456"/>
              <a:gd name="connsiteX9" fmla="*/ 814127 w 830624"/>
              <a:gd name="connsiteY9" fmla="*/ 499356 h 792456"/>
              <a:gd name="connsiteX10" fmla="*/ 824982 w 830624"/>
              <a:gd name="connsiteY10" fmla="*/ 564489 h 792456"/>
              <a:gd name="connsiteX11" fmla="*/ 814127 w 830624"/>
              <a:gd name="connsiteY11" fmla="*/ 662189 h 792456"/>
              <a:gd name="connsiteX12" fmla="*/ 803272 w 830624"/>
              <a:gd name="connsiteY12" fmla="*/ 694756 h 792456"/>
              <a:gd name="connsiteX13" fmla="*/ 705577 w 830624"/>
              <a:gd name="connsiteY13" fmla="*/ 749034 h 792456"/>
              <a:gd name="connsiteX14" fmla="*/ 673012 w 830624"/>
              <a:gd name="connsiteY14" fmla="*/ 759889 h 792456"/>
              <a:gd name="connsiteX15" fmla="*/ 455911 w 830624"/>
              <a:gd name="connsiteY15" fmla="*/ 781600 h 792456"/>
              <a:gd name="connsiteX16" fmla="*/ 173680 w 830624"/>
              <a:gd name="connsiteY16" fmla="*/ 792456 h 792456"/>
              <a:gd name="connsiteX17" fmla="*/ 119405 w 830624"/>
              <a:gd name="connsiteY17" fmla="*/ 781600 h 792456"/>
              <a:gd name="connsiteX18" fmla="*/ 65130 w 830624"/>
              <a:gd name="connsiteY18" fmla="*/ 727323 h 792456"/>
              <a:gd name="connsiteX19" fmla="*/ 43420 w 830624"/>
              <a:gd name="connsiteY19" fmla="*/ 705611 h 792456"/>
              <a:gd name="connsiteX20" fmla="*/ 32565 w 830624"/>
              <a:gd name="connsiteY20" fmla="*/ 662189 h 792456"/>
              <a:gd name="connsiteX21" fmla="*/ 10855 w 830624"/>
              <a:gd name="connsiteY21" fmla="*/ 618767 h 792456"/>
              <a:gd name="connsiteX22" fmla="*/ 0 w 830624"/>
              <a:gd name="connsiteY22" fmla="*/ 586200 h 792456"/>
              <a:gd name="connsiteX23" fmla="*/ 32565 w 830624"/>
              <a:gd name="connsiteY23" fmla="*/ 314811 h 792456"/>
              <a:gd name="connsiteX24" fmla="*/ 21710 w 830624"/>
              <a:gd name="connsiteY24" fmla="*/ 162833 h 792456"/>
              <a:gd name="connsiteX25" fmla="*/ 10855 w 830624"/>
              <a:gd name="connsiteY25" fmla="*/ 75989 h 79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624" h="792456">
                <a:moveTo>
                  <a:pt x="10855" y="75989"/>
                </a:moveTo>
                <a:lnTo>
                  <a:pt x="10855" y="75989"/>
                </a:lnTo>
                <a:cubicBezTo>
                  <a:pt x="39802" y="61515"/>
                  <a:pt x="67948" y="45316"/>
                  <a:pt x="97695" y="32567"/>
                </a:cubicBezTo>
                <a:cubicBezTo>
                  <a:pt x="171676" y="859"/>
                  <a:pt x="190793" y="8313"/>
                  <a:pt x="282231" y="0"/>
                </a:cubicBezTo>
                <a:cubicBezTo>
                  <a:pt x="340124" y="7237"/>
                  <a:pt x="398361" y="12118"/>
                  <a:pt x="455911" y="21711"/>
                </a:cubicBezTo>
                <a:cubicBezTo>
                  <a:pt x="647831" y="53701"/>
                  <a:pt x="408430" y="13078"/>
                  <a:pt x="575316" y="43422"/>
                </a:cubicBezTo>
                <a:cubicBezTo>
                  <a:pt x="728100" y="71202"/>
                  <a:pt x="560641" y="38317"/>
                  <a:pt x="694722" y="65133"/>
                </a:cubicBezTo>
                <a:cubicBezTo>
                  <a:pt x="737126" y="107541"/>
                  <a:pt x="692632" y="69517"/>
                  <a:pt x="748997" y="97700"/>
                </a:cubicBezTo>
                <a:cubicBezTo>
                  <a:pt x="779223" y="112813"/>
                  <a:pt x="790121" y="127970"/>
                  <a:pt x="814127" y="151978"/>
                </a:cubicBezTo>
                <a:cubicBezTo>
                  <a:pt x="851246" y="300460"/>
                  <a:pt x="814127" y="134938"/>
                  <a:pt x="814127" y="499356"/>
                </a:cubicBezTo>
                <a:cubicBezTo>
                  <a:pt x="814127" y="521366"/>
                  <a:pt x="821364" y="542778"/>
                  <a:pt x="824982" y="564489"/>
                </a:cubicBezTo>
                <a:cubicBezTo>
                  <a:pt x="821364" y="597056"/>
                  <a:pt x="819514" y="629868"/>
                  <a:pt x="814127" y="662189"/>
                </a:cubicBezTo>
                <a:cubicBezTo>
                  <a:pt x="812246" y="673476"/>
                  <a:pt x="809619" y="685235"/>
                  <a:pt x="803272" y="694756"/>
                </a:cubicBezTo>
                <a:cubicBezTo>
                  <a:pt x="775417" y="736541"/>
                  <a:pt x="754129" y="732850"/>
                  <a:pt x="705577" y="749034"/>
                </a:cubicBezTo>
                <a:lnTo>
                  <a:pt x="673012" y="759889"/>
                </a:lnTo>
                <a:cubicBezTo>
                  <a:pt x="583549" y="789711"/>
                  <a:pt x="643476" y="772876"/>
                  <a:pt x="455911" y="781600"/>
                </a:cubicBezTo>
                <a:lnTo>
                  <a:pt x="173680" y="792456"/>
                </a:lnTo>
                <a:cubicBezTo>
                  <a:pt x="155588" y="788837"/>
                  <a:pt x="136680" y="788079"/>
                  <a:pt x="119405" y="781600"/>
                </a:cubicBezTo>
                <a:cubicBezTo>
                  <a:pt x="82189" y="767643"/>
                  <a:pt x="87873" y="755753"/>
                  <a:pt x="65130" y="727323"/>
                </a:cubicBezTo>
                <a:cubicBezTo>
                  <a:pt x="58737" y="719331"/>
                  <a:pt x="50657" y="712848"/>
                  <a:pt x="43420" y="705611"/>
                </a:cubicBezTo>
                <a:cubicBezTo>
                  <a:pt x="39802" y="691137"/>
                  <a:pt x="37803" y="676159"/>
                  <a:pt x="32565" y="662189"/>
                </a:cubicBezTo>
                <a:cubicBezTo>
                  <a:pt x="26883" y="647037"/>
                  <a:pt x="17229" y="633641"/>
                  <a:pt x="10855" y="618767"/>
                </a:cubicBezTo>
                <a:cubicBezTo>
                  <a:pt x="6348" y="608249"/>
                  <a:pt x="3618" y="597056"/>
                  <a:pt x="0" y="586200"/>
                </a:cubicBezTo>
                <a:cubicBezTo>
                  <a:pt x="27362" y="394656"/>
                  <a:pt x="17077" y="485185"/>
                  <a:pt x="32565" y="314811"/>
                </a:cubicBezTo>
                <a:cubicBezTo>
                  <a:pt x="28947" y="264152"/>
                  <a:pt x="26763" y="213369"/>
                  <a:pt x="21710" y="162833"/>
                </a:cubicBezTo>
                <a:cubicBezTo>
                  <a:pt x="7881" y="24533"/>
                  <a:pt x="12664" y="90463"/>
                  <a:pt x="10855" y="75989"/>
                </a:cubicBezTo>
                <a:close/>
              </a:path>
            </a:pathLst>
          </a:cu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9" name="TextBox 168"/>
          <p:cNvSpPr txBox="1"/>
          <p:nvPr/>
        </p:nvSpPr>
        <p:spPr>
          <a:xfrm>
            <a:off x="1223497" y="1414266"/>
            <a:ext cx="1458124" cy="246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dirty="0" err="1" smtClean="0">
                <a:latin typeface="Lucida Console"/>
                <a:cs typeface="Lucida Console"/>
              </a:rPr>
              <a:t>subfic</a:t>
            </a:r>
            <a:r>
              <a:rPr lang="en-US" sz="1000" dirty="0" smtClean="0">
                <a:latin typeface="Lucida Console"/>
                <a:cs typeface="Lucida Console"/>
              </a:rPr>
              <a:t> island</a:t>
            </a:r>
            <a:endParaRPr lang="en-US" sz="1000" dirty="0">
              <a:latin typeface="Lucida Console"/>
              <a:cs typeface="Lucida Console"/>
            </a:endParaRPr>
          </a:p>
        </p:txBody>
      </p:sp>
      <p:sp>
        <p:nvSpPr>
          <p:cNvPr id="170" name="TextBox 169"/>
          <p:cNvSpPr txBox="1"/>
          <p:nvPr/>
        </p:nvSpPr>
        <p:spPr>
          <a:xfrm>
            <a:off x="5417821" y="1414266"/>
            <a:ext cx="1422754" cy="2462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000" dirty="0" err="1" smtClean="0">
                <a:latin typeface="Lucida Console"/>
                <a:cs typeface="Lucida Console"/>
              </a:rPr>
              <a:t>addis</a:t>
            </a:r>
            <a:r>
              <a:rPr lang="en-US" sz="1000" dirty="0" smtClean="0">
                <a:latin typeface="Lucida Console"/>
                <a:cs typeface="Lucida Console"/>
              </a:rPr>
              <a:t> island</a:t>
            </a:r>
            <a:endParaRPr lang="en-US" sz="1000" dirty="0">
              <a:latin typeface="Lucida Console"/>
              <a:cs typeface="Lucida Console"/>
            </a:endParaRPr>
          </a:p>
        </p:txBody>
      </p:sp>
      <p:sp>
        <p:nvSpPr>
          <p:cNvPr id="171" name="Oval 170"/>
          <p:cNvSpPr/>
          <p:nvPr/>
        </p:nvSpPr>
        <p:spPr>
          <a:xfrm>
            <a:off x="2057400" y="322117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 name="Freeform 8"/>
          <p:cNvSpPr/>
          <p:nvPr/>
        </p:nvSpPr>
        <p:spPr>
          <a:xfrm>
            <a:off x="4429321" y="3072123"/>
            <a:ext cx="1660347" cy="1606623"/>
          </a:xfrm>
          <a:custGeom>
            <a:avLst/>
            <a:gdLst>
              <a:gd name="connsiteX0" fmla="*/ 64659 w 1660347"/>
              <a:gd name="connsiteY0" fmla="*/ 1443790 h 1606623"/>
              <a:gd name="connsiteX1" fmla="*/ 64659 w 1660347"/>
              <a:gd name="connsiteY1" fmla="*/ 1443790 h 1606623"/>
              <a:gd name="connsiteX2" fmla="*/ 21238 w 1660347"/>
              <a:gd name="connsiteY2" fmla="*/ 1335234 h 1606623"/>
              <a:gd name="connsiteX3" fmla="*/ 21238 w 1660347"/>
              <a:gd name="connsiteY3" fmla="*/ 1107268 h 1606623"/>
              <a:gd name="connsiteX4" fmla="*/ 53803 w 1660347"/>
              <a:gd name="connsiteY4" fmla="*/ 955290 h 1606623"/>
              <a:gd name="connsiteX5" fmla="*/ 86369 w 1660347"/>
              <a:gd name="connsiteY5" fmla="*/ 890156 h 1606623"/>
              <a:gd name="connsiteX6" fmla="*/ 184064 w 1660347"/>
              <a:gd name="connsiteY6" fmla="*/ 846734 h 1606623"/>
              <a:gd name="connsiteX7" fmla="*/ 216629 w 1660347"/>
              <a:gd name="connsiteY7" fmla="*/ 835879 h 1606623"/>
              <a:gd name="connsiteX8" fmla="*/ 672540 w 1660347"/>
              <a:gd name="connsiteY8" fmla="*/ 825023 h 1606623"/>
              <a:gd name="connsiteX9" fmla="*/ 705105 w 1660347"/>
              <a:gd name="connsiteY9" fmla="*/ 814167 h 1606623"/>
              <a:gd name="connsiteX10" fmla="*/ 737670 w 1660347"/>
              <a:gd name="connsiteY10" fmla="*/ 749034 h 1606623"/>
              <a:gd name="connsiteX11" fmla="*/ 759380 w 1660347"/>
              <a:gd name="connsiteY11" fmla="*/ 716467 h 1606623"/>
              <a:gd name="connsiteX12" fmla="*/ 791945 w 1660347"/>
              <a:gd name="connsiteY12" fmla="*/ 694756 h 1606623"/>
              <a:gd name="connsiteX13" fmla="*/ 802800 w 1660347"/>
              <a:gd name="connsiteY13" fmla="*/ 662190 h 1606623"/>
              <a:gd name="connsiteX14" fmla="*/ 824510 w 1660347"/>
              <a:gd name="connsiteY14" fmla="*/ 445078 h 1606623"/>
              <a:gd name="connsiteX15" fmla="*/ 846220 w 1660347"/>
              <a:gd name="connsiteY15" fmla="*/ 358234 h 1606623"/>
              <a:gd name="connsiteX16" fmla="*/ 857075 w 1660347"/>
              <a:gd name="connsiteY16" fmla="*/ 282245 h 1606623"/>
              <a:gd name="connsiteX17" fmla="*/ 878785 w 1660347"/>
              <a:gd name="connsiteY17" fmla="*/ 130267 h 1606623"/>
              <a:gd name="connsiteX18" fmla="*/ 933060 w 1660347"/>
              <a:gd name="connsiteY18" fmla="*/ 86845 h 1606623"/>
              <a:gd name="connsiteX19" fmla="*/ 965625 w 1660347"/>
              <a:gd name="connsiteY19" fmla="*/ 65134 h 1606623"/>
              <a:gd name="connsiteX20" fmla="*/ 1074176 w 1660347"/>
              <a:gd name="connsiteY20" fmla="*/ 21712 h 1606623"/>
              <a:gd name="connsiteX21" fmla="*/ 1258711 w 1660347"/>
              <a:gd name="connsiteY21" fmla="*/ 0 h 1606623"/>
              <a:gd name="connsiteX22" fmla="*/ 1454101 w 1660347"/>
              <a:gd name="connsiteY22" fmla="*/ 21712 h 1606623"/>
              <a:gd name="connsiteX23" fmla="*/ 1497522 w 1660347"/>
              <a:gd name="connsiteY23" fmla="*/ 32567 h 1606623"/>
              <a:gd name="connsiteX24" fmla="*/ 1562652 w 1660347"/>
              <a:gd name="connsiteY24" fmla="*/ 54278 h 1606623"/>
              <a:gd name="connsiteX25" fmla="*/ 1616927 w 1660347"/>
              <a:gd name="connsiteY25" fmla="*/ 119412 h 1606623"/>
              <a:gd name="connsiteX26" fmla="*/ 1638637 w 1660347"/>
              <a:gd name="connsiteY26" fmla="*/ 184545 h 1606623"/>
              <a:gd name="connsiteX27" fmla="*/ 1649492 w 1660347"/>
              <a:gd name="connsiteY27" fmla="*/ 217112 h 1606623"/>
              <a:gd name="connsiteX28" fmla="*/ 1660347 w 1660347"/>
              <a:gd name="connsiteY28" fmla="*/ 249678 h 1606623"/>
              <a:gd name="connsiteX29" fmla="*/ 1638637 w 1660347"/>
              <a:gd name="connsiteY29" fmla="*/ 531923 h 1606623"/>
              <a:gd name="connsiteX30" fmla="*/ 1627782 w 1660347"/>
              <a:gd name="connsiteY30" fmla="*/ 586201 h 1606623"/>
              <a:gd name="connsiteX31" fmla="*/ 1606072 w 1660347"/>
              <a:gd name="connsiteY31" fmla="*/ 694756 h 1606623"/>
              <a:gd name="connsiteX32" fmla="*/ 1584362 w 1660347"/>
              <a:gd name="connsiteY32" fmla="*/ 727323 h 1606623"/>
              <a:gd name="connsiteX33" fmla="*/ 1551797 w 1660347"/>
              <a:gd name="connsiteY33" fmla="*/ 738179 h 1606623"/>
              <a:gd name="connsiteX34" fmla="*/ 1519232 w 1660347"/>
              <a:gd name="connsiteY34" fmla="*/ 759890 h 1606623"/>
              <a:gd name="connsiteX35" fmla="*/ 1475812 w 1660347"/>
              <a:gd name="connsiteY35" fmla="*/ 770745 h 1606623"/>
              <a:gd name="connsiteX36" fmla="*/ 1280421 w 1660347"/>
              <a:gd name="connsiteY36" fmla="*/ 792456 h 1606623"/>
              <a:gd name="connsiteX37" fmla="*/ 1204436 w 1660347"/>
              <a:gd name="connsiteY37" fmla="*/ 803312 h 1606623"/>
              <a:gd name="connsiteX38" fmla="*/ 943915 w 1660347"/>
              <a:gd name="connsiteY38" fmla="*/ 835879 h 1606623"/>
              <a:gd name="connsiteX39" fmla="*/ 911350 w 1660347"/>
              <a:gd name="connsiteY39" fmla="*/ 846734 h 1606623"/>
              <a:gd name="connsiteX40" fmla="*/ 889640 w 1660347"/>
              <a:gd name="connsiteY40" fmla="*/ 890156 h 1606623"/>
              <a:gd name="connsiteX41" fmla="*/ 867930 w 1660347"/>
              <a:gd name="connsiteY41" fmla="*/ 922723 h 1606623"/>
              <a:gd name="connsiteX42" fmla="*/ 835365 w 1660347"/>
              <a:gd name="connsiteY42" fmla="*/ 1031279 h 1606623"/>
              <a:gd name="connsiteX43" fmla="*/ 813655 w 1660347"/>
              <a:gd name="connsiteY43" fmla="*/ 1074701 h 1606623"/>
              <a:gd name="connsiteX44" fmla="*/ 824510 w 1660347"/>
              <a:gd name="connsiteY44" fmla="*/ 1237534 h 1606623"/>
              <a:gd name="connsiteX45" fmla="*/ 835365 w 1660347"/>
              <a:gd name="connsiteY45" fmla="*/ 1291812 h 1606623"/>
              <a:gd name="connsiteX46" fmla="*/ 813655 w 1660347"/>
              <a:gd name="connsiteY46" fmla="*/ 1400368 h 1606623"/>
              <a:gd name="connsiteX47" fmla="*/ 791945 w 1660347"/>
              <a:gd name="connsiteY47" fmla="*/ 1465501 h 1606623"/>
              <a:gd name="connsiteX48" fmla="*/ 759380 w 1660347"/>
              <a:gd name="connsiteY48" fmla="*/ 1574057 h 1606623"/>
              <a:gd name="connsiteX49" fmla="*/ 607410 w 1660347"/>
              <a:gd name="connsiteY49" fmla="*/ 1606623 h 1606623"/>
              <a:gd name="connsiteX50" fmla="*/ 412019 w 1660347"/>
              <a:gd name="connsiteY50" fmla="*/ 1595768 h 1606623"/>
              <a:gd name="connsiteX51" fmla="*/ 346889 w 1660347"/>
              <a:gd name="connsiteY51" fmla="*/ 1584912 h 1606623"/>
              <a:gd name="connsiteX52" fmla="*/ 281759 w 1660347"/>
              <a:gd name="connsiteY52" fmla="*/ 1563201 h 1606623"/>
              <a:gd name="connsiteX53" fmla="*/ 194919 w 1660347"/>
              <a:gd name="connsiteY53" fmla="*/ 1552346 h 1606623"/>
              <a:gd name="connsiteX54" fmla="*/ 129789 w 1660347"/>
              <a:gd name="connsiteY54" fmla="*/ 1519779 h 1606623"/>
              <a:gd name="connsiteX55" fmla="*/ 97224 w 1660347"/>
              <a:gd name="connsiteY55" fmla="*/ 1508923 h 1606623"/>
              <a:gd name="connsiteX56" fmla="*/ 32093 w 1660347"/>
              <a:gd name="connsiteY56" fmla="*/ 1476357 h 1606623"/>
              <a:gd name="connsiteX57" fmla="*/ 64659 w 1660347"/>
              <a:gd name="connsiteY57" fmla="*/ 1443790 h 160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60347" h="1606623">
                <a:moveTo>
                  <a:pt x="64659" y="1443790"/>
                </a:moveTo>
                <a:lnTo>
                  <a:pt x="64659" y="1443790"/>
                </a:lnTo>
                <a:cubicBezTo>
                  <a:pt x="50185" y="1407605"/>
                  <a:pt x="28089" y="1373600"/>
                  <a:pt x="21238" y="1335234"/>
                </a:cubicBezTo>
                <a:cubicBezTo>
                  <a:pt x="-6819" y="1178111"/>
                  <a:pt x="-7339" y="1193002"/>
                  <a:pt x="21238" y="1107268"/>
                </a:cubicBezTo>
                <a:cubicBezTo>
                  <a:pt x="34931" y="997719"/>
                  <a:pt x="22868" y="1048096"/>
                  <a:pt x="53803" y="955290"/>
                </a:cubicBezTo>
                <a:cubicBezTo>
                  <a:pt x="62631" y="928805"/>
                  <a:pt x="65328" y="911198"/>
                  <a:pt x="86369" y="890156"/>
                </a:cubicBezTo>
                <a:cubicBezTo>
                  <a:pt x="112171" y="864352"/>
                  <a:pt x="151819" y="857483"/>
                  <a:pt x="184064" y="846734"/>
                </a:cubicBezTo>
                <a:cubicBezTo>
                  <a:pt x="194919" y="843116"/>
                  <a:pt x="205190" y="836151"/>
                  <a:pt x="216629" y="835879"/>
                </a:cubicBezTo>
                <a:lnTo>
                  <a:pt x="672540" y="825023"/>
                </a:lnTo>
                <a:cubicBezTo>
                  <a:pt x="683395" y="821404"/>
                  <a:pt x="696170" y="821315"/>
                  <a:pt x="705105" y="814167"/>
                </a:cubicBezTo>
                <a:cubicBezTo>
                  <a:pt x="731029" y="793427"/>
                  <a:pt x="724560" y="775255"/>
                  <a:pt x="737670" y="749034"/>
                </a:cubicBezTo>
                <a:cubicBezTo>
                  <a:pt x="743504" y="737365"/>
                  <a:pt x="750155" y="725693"/>
                  <a:pt x="759380" y="716467"/>
                </a:cubicBezTo>
                <a:cubicBezTo>
                  <a:pt x="768605" y="707242"/>
                  <a:pt x="781090" y="701993"/>
                  <a:pt x="791945" y="694756"/>
                </a:cubicBezTo>
                <a:cubicBezTo>
                  <a:pt x="795563" y="683901"/>
                  <a:pt x="800556" y="673410"/>
                  <a:pt x="802800" y="662190"/>
                </a:cubicBezTo>
                <a:cubicBezTo>
                  <a:pt x="818515" y="583614"/>
                  <a:pt x="815035" y="530362"/>
                  <a:pt x="824510" y="445078"/>
                </a:cubicBezTo>
                <a:cubicBezTo>
                  <a:pt x="828876" y="405781"/>
                  <a:pt x="834947" y="392056"/>
                  <a:pt x="846220" y="358234"/>
                </a:cubicBezTo>
                <a:cubicBezTo>
                  <a:pt x="849838" y="332904"/>
                  <a:pt x="854086" y="307657"/>
                  <a:pt x="857075" y="282245"/>
                </a:cubicBezTo>
                <a:cubicBezTo>
                  <a:pt x="859455" y="262016"/>
                  <a:pt x="863196" y="166642"/>
                  <a:pt x="878785" y="130267"/>
                </a:cubicBezTo>
                <a:cubicBezTo>
                  <a:pt x="898747" y="83688"/>
                  <a:pt x="895218" y="105767"/>
                  <a:pt x="933060" y="86845"/>
                </a:cubicBezTo>
                <a:cubicBezTo>
                  <a:pt x="944729" y="81010"/>
                  <a:pt x="954298" y="71607"/>
                  <a:pt x="965625" y="65134"/>
                </a:cubicBezTo>
                <a:cubicBezTo>
                  <a:pt x="991665" y="50253"/>
                  <a:pt x="1047220" y="24408"/>
                  <a:pt x="1074176" y="21712"/>
                </a:cubicBezTo>
                <a:cubicBezTo>
                  <a:pt x="1208185" y="8310"/>
                  <a:pt x="1146728" y="15999"/>
                  <a:pt x="1258711" y="0"/>
                </a:cubicBezTo>
                <a:cubicBezTo>
                  <a:pt x="1326253" y="6141"/>
                  <a:pt x="1388066" y="9705"/>
                  <a:pt x="1454101" y="21712"/>
                </a:cubicBezTo>
                <a:cubicBezTo>
                  <a:pt x="1468779" y="24381"/>
                  <a:pt x="1483232" y="28280"/>
                  <a:pt x="1497522" y="32567"/>
                </a:cubicBezTo>
                <a:cubicBezTo>
                  <a:pt x="1519441" y="39143"/>
                  <a:pt x="1562652" y="54278"/>
                  <a:pt x="1562652" y="54278"/>
                </a:cubicBezTo>
                <a:cubicBezTo>
                  <a:pt x="1583103" y="74730"/>
                  <a:pt x="1604837" y="92207"/>
                  <a:pt x="1616927" y="119412"/>
                </a:cubicBezTo>
                <a:cubicBezTo>
                  <a:pt x="1626221" y="140325"/>
                  <a:pt x="1631400" y="162834"/>
                  <a:pt x="1638637" y="184545"/>
                </a:cubicBezTo>
                <a:lnTo>
                  <a:pt x="1649492" y="217112"/>
                </a:lnTo>
                <a:lnTo>
                  <a:pt x="1660347" y="249678"/>
                </a:lnTo>
                <a:cubicBezTo>
                  <a:pt x="1655024" y="334843"/>
                  <a:pt x="1650374" y="443894"/>
                  <a:pt x="1638637" y="531923"/>
                </a:cubicBezTo>
                <a:cubicBezTo>
                  <a:pt x="1636199" y="550212"/>
                  <a:pt x="1630815" y="568001"/>
                  <a:pt x="1627782" y="586201"/>
                </a:cubicBezTo>
                <a:cubicBezTo>
                  <a:pt x="1622781" y="616206"/>
                  <a:pt x="1621676" y="663546"/>
                  <a:pt x="1606072" y="694756"/>
                </a:cubicBezTo>
                <a:cubicBezTo>
                  <a:pt x="1600238" y="706425"/>
                  <a:pt x="1594549" y="719172"/>
                  <a:pt x="1584362" y="727323"/>
                </a:cubicBezTo>
                <a:cubicBezTo>
                  <a:pt x="1575427" y="734471"/>
                  <a:pt x="1562031" y="733062"/>
                  <a:pt x="1551797" y="738179"/>
                </a:cubicBezTo>
                <a:cubicBezTo>
                  <a:pt x="1540128" y="744014"/>
                  <a:pt x="1531223" y="754751"/>
                  <a:pt x="1519232" y="759890"/>
                </a:cubicBezTo>
                <a:cubicBezTo>
                  <a:pt x="1505520" y="765767"/>
                  <a:pt x="1490157" y="766646"/>
                  <a:pt x="1475812" y="770745"/>
                </a:cubicBezTo>
                <a:cubicBezTo>
                  <a:pt x="1373341" y="800023"/>
                  <a:pt x="1541663" y="775040"/>
                  <a:pt x="1280421" y="792456"/>
                </a:cubicBezTo>
                <a:cubicBezTo>
                  <a:pt x="1255093" y="796075"/>
                  <a:pt x="1229881" y="800633"/>
                  <a:pt x="1204436" y="803312"/>
                </a:cubicBezTo>
                <a:cubicBezTo>
                  <a:pt x="1138860" y="810215"/>
                  <a:pt x="1007484" y="814689"/>
                  <a:pt x="943915" y="835879"/>
                </a:cubicBezTo>
                <a:lnTo>
                  <a:pt x="911350" y="846734"/>
                </a:lnTo>
                <a:cubicBezTo>
                  <a:pt x="904113" y="861208"/>
                  <a:pt x="897668" y="876106"/>
                  <a:pt x="889640" y="890156"/>
                </a:cubicBezTo>
                <a:cubicBezTo>
                  <a:pt x="883167" y="901484"/>
                  <a:pt x="873229" y="910801"/>
                  <a:pt x="867930" y="922723"/>
                </a:cubicBezTo>
                <a:cubicBezTo>
                  <a:pt x="808545" y="1056345"/>
                  <a:pt x="873256" y="930231"/>
                  <a:pt x="835365" y="1031279"/>
                </a:cubicBezTo>
                <a:cubicBezTo>
                  <a:pt x="829683" y="1046431"/>
                  <a:pt x="820892" y="1060227"/>
                  <a:pt x="813655" y="1074701"/>
                </a:cubicBezTo>
                <a:cubicBezTo>
                  <a:pt x="817273" y="1128979"/>
                  <a:pt x="819097" y="1183406"/>
                  <a:pt x="824510" y="1237534"/>
                </a:cubicBezTo>
                <a:cubicBezTo>
                  <a:pt x="826346" y="1255893"/>
                  <a:pt x="835365" y="1273361"/>
                  <a:pt x="835365" y="1291812"/>
                </a:cubicBezTo>
                <a:cubicBezTo>
                  <a:pt x="835365" y="1311372"/>
                  <a:pt x="820827" y="1376459"/>
                  <a:pt x="813655" y="1400368"/>
                </a:cubicBezTo>
                <a:cubicBezTo>
                  <a:pt x="807079" y="1422288"/>
                  <a:pt x="796433" y="1443060"/>
                  <a:pt x="791945" y="1465501"/>
                </a:cubicBezTo>
                <a:cubicBezTo>
                  <a:pt x="787410" y="1488175"/>
                  <a:pt x="777231" y="1556205"/>
                  <a:pt x="759380" y="1574057"/>
                </a:cubicBezTo>
                <a:cubicBezTo>
                  <a:pt x="731853" y="1601585"/>
                  <a:pt x="628338" y="1604298"/>
                  <a:pt x="607410" y="1606623"/>
                </a:cubicBezTo>
                <a:cubicBezTo>
                  <a:pt x="542280" y="1603005"/>
                  <a:pt x="477024" y="1601185"/>
                  <a:pt x="412019" y="1595768"/>
                </a:cubicBezTo>
                <a:cubicBezTo>
                  <a:pt x="390086" y="1593940"/>
                  <a:pt x="368241" y="1590250"/>
                  <a:pt x="346889" y="1584912"/>
                </a:cubicBezTo>
                <a:cubicBezTo>
                  <a:pt x="324688" y="1579361"/>
                  <a:pt x="304467" y="1566039"/>
                  <a:pt x="281759" y="1563201"/>
                </a:cubicBezTo>
                <a:lnTo>
                  <a:pt x="194919" y="1552346"/>
                </a:lnTo>
                <a:cubicBezTo>
                  <a:pt x="113066" y="1525059"/>
                  <a:pt x="213960" y="1561867"/>
                  <a:pt x="129789" y="1519779"/>
                </a:cubicBezTo>
                <a:cubicBezTo>
                  <a:pt x="119555" y="1514662"/>
                  <a:pt x="107458" y="1514040"/>
                  <a:pt x="97224" y="1508923"/>
                </a:cubicBezTo>
                <a:cubicBezTo>
                  <a:pt x="13063" y="1466840"/>
                  <a:pt x="113939" y="1503638"/>
                  <a:pt x="32093" y="1476357"/>
                </a:cubicBezTo>
                <a:cubicBezTo>
                  <a:pt x="20094" y="1440357"/>
                  <a:pt x="59231" y="1449218"/>
                  <a:pt x="64659" y="1443790"/>
                </a:cubicBezTo>
                <a:close/>
              </a:path>
            </a:pathLst>
          </a:cu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2" name="Oval 171"/>
          <p:cNvSpPr/>
          <p:nvPr/>
        </p:nvSpPr>
        <p:spPr>
          <a:xfrm>
            <a:off x="5410200"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3" name="Oval 172"/>
          <p:cNvSpPr/>
          <p:nvPr/>
        </p:nvSpPr>
        <p:spPr>
          <a:xfrm>
            <a:off x="4572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3" name="TextBox 82"/>
          <p:cNvSpPr txBox="1"/>
          <p:nvPr/>
        </p:nvSpPr>
        <p:spPr>
          <a:xfrm>
            <a:off x="6744001" y="4475467"/>
            <a:ext cx="1180799" cy="246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dirty="0" err="1" smtClean="0">
                <a:latin typeface="Lucida Console"/>
                <a:cs typeface="Lucida Console"/>
              </a:rPr>
              <a:t>nop</a:t>
            </a:r>
            <a:r>
              <a:rPr lang="en-US" sz="1000" dirty="0" smtClean="0">
                <a:latin typeface="Lucida Console"/>
                <a:cs typeface="Lucida Console"/>
              </a:rPr>
              <a:t> island</a:t>
            </a:r>
            <a:endParaRPr lang="en-US" sz="1000" dirty="0">
              <a:latin typeface="Lucida Console"/>
              <a:cs typeface="Lucida Console"/>
            </a:endParaRPr>
          </a:p>
        </p:txBody>
      </p:sp>
    </p:spTree>
    <p:extLst>
      <p:ext uri="{BB962C8B-B14F-4D97-AF65-F5344CB8AC3E}">
        <p14:creationId xmlns:p14="http://schemas.microsoft.com/office/powerpoint/2010/main" val="28804990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Line vs. Hamming=1 Travel</a:t>
            </a:r>
            <a:endParaRPr lang="en-US" dirty="0"/>
          </a:p>
        </p:txBody>
      </p:sp>
      <p:sp>
        <p:nvSpPr>
          <p:cNvPr id="26" name="Oval 25"/>
          <p:cNvSpPr/>
          <p:nvPr/>
        </p:nvSpPr>
        <p:spPr>
          <a:xfrm>
            <a:off x="381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1219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0" name="Oval 59"/>
          <p:cNvSpPr/>
          <p:nvPr/>
        </p:nvSpPr>
        <p:spPr>
          <a:xfrm>
            <a:off x="2057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1" name="Oval 60"/>
          <p:cNvSpPr/>
          <p:nvPr/>
        </p:nvSpPr>
        <p:spPr>
          <a:xfrm>
            <a:off x="2895600" y="914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2" name="Oval 61"/>
          <p:cNvSpPr/>
          <p:nvPr/>
        </p:nvSpPr>
        <p:spPr>
          <a:xfrm>
            <a:off x="3733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4572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410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6248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6" name="Oval 65"/>
          <p:cNvSpPr/>
          <p:nvPr/>
        </p:nvSpPr>
        <p:spPr>
          <a:xfrm>
            <a:off x="70866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7" name="Oval 66"/>
          <p:cNvSpPr/>
          <p:nvPr/>
        </p:nvSpPr>
        <p:spPr>
          <a:xfrm>
            <a:off x="7924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8" name="Oval 67"/>
          <p:cNvSpPr/>
          <p:nvPr/>
        </p:nvSpPr>
        <p:spPr>
          <a:xfrm>
            <a:off x="381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1219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2057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1" name="Oval 70"/>
          <p:cNvSpPr/>
          <p:nvPr/>
        </p:nvSpPr>
        <p:spPr>
          <a:xfrm>
            <a:off x="2895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3733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3" name="Oval 72"/>
          <p:cNvSpPr/>
          <p:nvPr/>
        </p:nvSpPr>
        <p:spPr>
          <a:xfrm>
            <a:off x="4572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4" name="Oval 73"/>
          <p:cNvSpPr/>
          <p:nvPr/>
        </p:nvSpPr>
        <p:spPr>
          <a:xfrm>
            <a:off x="5410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6248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6" name="Oval 75"/>
          <p:cNvSpPr/>
          <p:nvPr/>
        </p:nvSpPr>
        <p:spPr>
          <a:xfrm>
            <a:off x="7086600" y="1676400"/>
            <a:ext cx="5334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p>
        </p:txBody>
      </p:sp>
      <p:sp>
        <p:nvSpPr>
          <p:cNvPr id="77" name="Oval 76"/>
          <p:cNvSpPr/>
          <p:nvPr/>
        </p:nvSpPr>
        <p:spPr>
          <a:xfrm>
            <a:off x="7924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8" name="Oval 87"/>
          <p:cNvSpPr/>
          <p:nvPr/>
        </p:nvSpPr>
        <p:spPr>
          <a:xfrm>
            <a:off x="372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1210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20486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1" name="Oval 90"/>
          <p:cNvSpPr/>
          <p:nvPr/>
        </p:nvSpPr>
        <p:spPr>
          <a:xfrm>
            <a:off x="2886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3725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4563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401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62396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7077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7916093" y="2438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98" name="Oval 97"/>
          <p:cNvSpPr/>
          <p:nvPr/>
        </p:nvSpPr>
        <p:spPr>
          <a:xfrm>
            <a:off x="372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12104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0" name="Oval 99"/>
          <p:cNvSpPr/>
          <p:nvPr/>
        </p:nvSpPr>
        <p:spPr>
          <a:xfrm>
            <a:off x="2048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1" name="Oval 100"/>
          <p:cNvSpPr/>
          <p:nvPr/>
        </p:nvSpPr>
        <p:spPr>
          <a:xfrm>
            <a:off x="2886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3725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4563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4" name="Oval 103"/>
          <p:cNvSpPr/>
          <p:nvPr/>
        </p:nvSpPr>
        <p:spPr>
          <a:xfrm>
            <a:off x="54014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5" name="Oval 104"/>
          <p:cNvSpPr/>
          <p:nvPr/>
        </p:nvSpPr>
        <p:spPr>
          <a:xfrm>
            <a:off x="6239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7077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7916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381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9" name="Oval 108"/>
          <p:cNvSpPr/>
          <p:nvPr/>
        </p:nvSpPr>
        <p:spPr>
          <a:xfrm>
            <a:off x="1219200" y="4015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10" name="Oval 109"/>
          <p:cNvSpPr/>
          <p:nvPr/>
        </p:nvSpPr>
        <p:spPr>
          <a:xfrm>
            <a:off x="2057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1" name="Oval 110"/>
          <p:cNvSpPr/>
          <p:nvPr/>
        </p:nvSpPr>
        <p:spPr>
          <a:xfrm>
            <a:off x="2895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2" name="Oval 111"/>
          <p:cNvSpPr/>
          <p:nvPr/>
        </p:nvSpPr>
        <p:spPr>
          <a:xfrm>
            <a:off x="3733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3" name="Oval 112"/>
          <p:cNvSpPr/>
          <p:nvPr/>
        </p:nvSpPr>
        <p:spPr>
          <a:xfrm>
            <a:off x="4572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4" name="Oval 113"/>
          <p:cNvSpPr/>
          <p:nvPr/>
        </p:nvSpPr>
        <p:spPr>
          <a:xfrm>
            <a:off x="5410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5" name="Oval 114"/>
          <p:cNvSpPr/>
          <p:nvPr/>
        </p:nvSpPr>
        <p:spPr>
          <a:xfrm>
            <a:off x="6248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6" name="Oval 115"/>
          <p:cNvSpPr/>
          <p:nvPr/>
        </p:nvSpPr>
        <p:spPr>
          <a:xfrm>
            <a:off x="7086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0" name="Oval 119"/>
          <p:cNvSpPr/>
          <p:nvPr/>
        </p:nvSpPr>
        <p:spPr>
          <a:xfrm>
            <a:off x="7924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381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2" name="Oval 121"/>
          <p:cNvSpPr/>
          <p:nvPr/>
        </p:nvSpPr>
        <p:spPr>
          <a:xfrm>
            <a:off x="1219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3" name="Oval 122"/>
          <p:cNvSpPr/>
          <p:nvPr/>
        </p:nvSpPr>
        <p:spPr>
          <a:xfrm>
            <a:off x="2057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2895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3733800" y="4777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6" name="Oval 125"/>
          <p:cNvSpPr/>
          <p:nvPr/>
        </p:nvSpPr>
        <p:spPr>
          <a:xfrm>
            <a:off x="4572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7" name="Oval 126"/>
          <p:cNvSpPr/>
          <p:nvPr/>
        </p:nvSpPr>
        <p:spPr>
          <a:xfrm>
            <a:off x="5410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8" name="Oval 127"/>
          <p:cNvSpPr/>
          <p:nvPr/>
        </p:nvSpPr>
        <p:spPr>
          <a:xfrm>
            <a:off x="6248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0" name="Oval 129"/>
          <p:cNvSpPr/>
          <p:nvPr/>
        </p:nvSpPr>
        <p:spPr>
          <a:xfrm>
            <a:off x="7086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1" name="Oval 130"/>
          <p:cNvSpPr/>
          <p:nvPr/>
        </p:nvSpPr>
        <p:spPr>
          <a:xfrm>
            <a:off x="7924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8" name="Oval 137"/>
          <p:cNvSpPr/>
          <p:nvPr/>
        </p:nvSpPr>
        <p:spPr>
          <a:xfrm>
            <a:off x="372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9" name="Oval 138"/>
          <p:cNvSpPr/>
          <p:nvPr/>
        </p:nvSpPr>
        <p:spPr>
          <a:xfrm>
            <a:off x="1210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1" name="Oval 140"/>
          <p:cNvSpPr/>
          <p:nvPr/>
        </p:nvSpPr>
        <p:spPr>
          <a:xfrm>
            <a:off x="2048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2" name="Oval 141"/>
          <p:cNvSpPr/>
          <p:nvPr/>
        </p:nvSpPr>
        <p:spPr>
          <a:xfrm>
            <a:off x="2886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3" name="Oval 142"/>
          <p:cNvSpPr/>
          <p:nvPr/>
        </p:nvSpPr>
        <p:spPr>
          <a:xfrm>
            <a:off x="3725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4" name="Oval 143"/>
          <p:cNvSpPr/>
          <p:nvPr/>
        </p:nvSpPr>
        <p:spPr>
          <a:xfrm>
            <a:off x="4563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5" name="Oval 144"/>
          <p:cNvSpPr/>
          <p:nvPr/>
        </p:nvSpPr>
        <p:spPr>
          <a:xfrm>
            <a:off x="5401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6" name="Oval 145"/>
          <p:cNvSpPr/>
          <p:nvPr/>
        </p:nvSpPr>
        <p:spPr>
          <a:xfrm>
            <a:off x="6239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7" name="Oval 146"/>
          <p:cNvSpPr/>
          <p:nvPr/>
        </p:nvSpPr>
        <p:spPr>
          <a:xfrm>
            <a:off x="7077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8" name="Oval 147"/>
          <p:cNvSpPr/>
          <p:nvPr/>
        </p:nvSpPr>
        <p:spPr>
          <a:xfrm>
            <a:off x="7916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 name="Straight Arrow Connector 3"/>
          <p:cNvCxnSpPr>
            <a:stCxn id="109" idx="7"/>
            <a:endCxn id="61" idx="3"/>
          </p:cNvCxnSpPr>
          <p:nvPr/>
        </p:nvCxnSpPr>
        <p:spPr>
          <a:xfrm flipV="1">
            <a:off x="1674485" y="1369685"/>
            <a:ext cx="1299230" cy="27243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p:cNvCxnSpPr>
            <a:stCxn id="61" idx="5"/>
            <a:endCxn id="97" idx="2"/>
          </p:cNvCxnSpPr>
          <p:nvPr/>
        </p:nvCxnSpPr>
        <p:spPr>
          <a:xfrm>
            <a:off x="3350885" y="1369685"/>
            <a:ext cx="4565208" cy="13354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stCxn id="97" idx="1"/>
            <a:endCxn id="76" idx="5"/>
          </p:cNvCxnSpPr>
          <p:nvPr/>
        </p:nvCxnSpPr>
        <p:spPr>
          <a:xfrm flipH="1" flipV="1">
            <a:off x="7541885" y="2131685"/>
            <a:ext cx="452323"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6" idx="3"/>
            <a:endCxn id="125" idx="7"/>
          </p:cNvCxnSpPr>
          <p:nvPr/>
        </p:nvCxnSpPr>
        <p:spPr>
          <a:xfrm flipH="1">
            <a:off x="4189085" y="2131685"/>
            <a:ext cx="2975630" cy="27243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1103566" y="4094069"/>
            <a:ext cx="762000" cy="369332"/>
          </a:xfrm>
          <a:prstGeom prst="rect">
            <a:avLst/>
          </a:prstGeom>
          <a:noFill/>
        </p:spPr>
        <p:txBody>
          <a:bodyPr wrap="square" rtlCol="0">
            <a:spAutoFit/>
          </a:bodyPr>
          <a:lstStyle/>
          <a:p>
            <a:pPr algn="ctr"/>
            <a:r>
              <a:rPr lang="en-US" dirty="0" err="1" smtClean="0"/>
              <a:t>subv</a:t>
            </a:r>
            <a:endParaRPr lang="en-US" dirty="0"/>
          </a:p>
        </p:txBody>
      </p:sp>
      <p:sp>
        <p:nvSpPr>
          <p:cNvPr id="117" name="TextBox 116"/>
          <p:cNvSpPr txBox="1"/>
          <p:nvPr/>
        </p:nvSpPr>
        <p:spPr>
          <a:xfrm>
            <a:off x="7806570" y="2528546"/>
            <a:ext cx="762000" cy="369332"/>
          </a:xfrm>
          <a:prstGeom prst="rect">
            <a:avLst/>
          </a:prstGeom>
          <a:noFill/>
        </p:spPr>
        <p:txBody>
          <a:bodyPr wrap="square" rtlCol="0">
            <a:spAutoFit/>
          </a:bodyPr>
          <a:lstStyle/>
          <a:p>
            <a:pPr algn="ctr"/>
            <a:r>
              <a:rPr lang="en-US" dirty="0" err="1" smtClean="0"/>
              <a:t>sra</a:t>
            </a:r>
            <a:endParaRPr lang="en-US" dirty="0"/>
          </a:p>
        </p:txBody>
      </p:sp>
      <p:sp>
        <p:nvSpPr>
          <p:cNvPr id="118" name="TextBox 117"/>
          <p:cNvSpPr txBox="1"/>
          <p:nvPr/>
        </p:nvSpPr>
        <p:spPr>
          <a:xfrm>
            <a:off x="7010400" y="1753338"/>
            <a:ext cx="762000" cy="369332"/>
          </a:xfrm>
          <a:prstGeom prst="rect">
            <a:avLst/>
          </a:prstGeom>
          <a:noFill/>
        </p:spPr>
        <p:txBody>
          <a:bodyPr wrap="square" rtlCol="0">
            <a:spAutoFit/>
          </a:bodyPr>
          <a:lstStyle/>
          <a:p>
            <a:pPr algn="ctr"/>
            <a:r>
              <a:rPr lang="en-US" dirty="0" err="1" smtClean="0"/>
              <a:t>undef</a:t>
            </a:r>
            <a:endParaRPr lang="en-US" dirty="0"/>
          </a:p>
        </p:txBody>
      </p:sp>
      <p:sp>
        <p:nvSpPr>
          <p:cNvPr id="119" name="TextBox 118"/>
          <p:cNvSpPr txBox="1"/>
          <p:nvPr/>
        </p:nvSpPr>
        <p:spPr>
          <a:xfrm>
            <a:off x="2751895" y="1000353"/>
            <a:ext cx="762000" cy="369332"/>
          </a:xfrm>
          <a:prstGeom prst="rect">
            <a:avLst/>
          </a:prstGeom>
          <a:noFill/>
        </p:spPr>
        <p:txBody>
          <a:bodyPr wrap="square" rtlCol="0">
            <a:spAutoFit/>
          </a:bodyPr>
          <a:lstStyle/>
          <a:p>
            <a:pPr algn="ctr"/>
            <a:r>
              <a:rPr lang="en-US" dirty="0" smtClean="0"/>
              <a:t>sat</a:t>
            </a:r>
            <a:endParaRPr lang="en-US" dirty="0"/>
          </a:p>
        </p:txBody>
      </p:sp>
      <p:sp>
        <p:nvSpPr>
          <p:cNvPr id="129" name="TextBox 128"/>
          <p:cNvSpPr txBox="1"/>
          <p:nvPr/>
        </p:nvSpPr>
        <p:spPr>
          <a:xfrm>
            <a:off x="3746744" y="4821888"/>
            <a:ext cx="520456" cy="369332"/>
          </a:xfrm>
          <a:prstGeom prst="rect">
            <a:avLst/>
          </a:prstGeom>
          <a:noFill/>
        </p:spPr>
        <p:txBody>
          <a:bodyPr wrap="square" rtlCol="0">
            <a:spAutoFit/>
          </a:bodyPr>
          <a:lstStyle/>
          <a:p>
            <a:pPr algn="ctr"/>
            <a:r>
              <a:rPr lang="en-US" dirty="0" err="1" smtClean="0"/>
              <a:t>srai</a:t>
            </a:r>
            <a:endParaRPr lang="en-US" dirty="0"/>
          </a:p>
        </p:txBody>
      </p:sp>
    </p:spTree>
    <p:extLst>
      <p:ext uri="{BB962C8B-B14F-4D97-AF65-F5344CB8AC3E}">
        <p14:creationId xmlns:p14="http://schemas.microsoft.com/office/powerpoint/2010/main" val="26091349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Line vs. Hamming=1 Travel</a:t>
            </a:r>
          </a:p>
        </p:txBody>
      </p:sp>
      <p:sp>
        <p:nvSpPr>
          <p:cNvPr id="26" name="Oval 25"/>
          <p:cNvSpPr/>
          <p:nvPr/>
        </p:nvSpPr>
        <p:spPr>
          <a:xfrm>
            <a:off x="381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1219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0" name="Oval 59"/>
          <p:cNvSpPr/>
          <p:nvPr/>
        </p:nvSpPr>
        <p:spPr>
          <a:xfrm>
            <a:off x="2057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1" name="Oval 60"/>
          <p:cNvSpPr/>
          <p:nvPr/>
        </p:nvSpPr>
        <p:spPr>
          <a:xfrm>
            <a:off x="2895600" y="914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2" name="Oval 61"/>
          <p:cNvSpPr/>
          <p:nvPr/>
        </p:nvSpPr>
        <p:spPr>
          <a:xfrm>
            <a:off x="3733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4572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410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6248400" y="914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6" name="Oval 65"/>
          <p:cNvSpPr/>
          <p:nvPr/>
        </p:nvSpPr>
        <p:spPr>
          <a:xfrm>
            <a:off x="7086600" y="914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7" name="Oval 66"/>
          <p:cNvSpPr/>
          <p:nvPr/>
        </p:nvSpPr>
        <p:spPr>
          <a:xfrm>
            <a:off x="7924800" y="914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8" name="Oval 67"/>
          <p:cNvSpPr/>
          <p:nvPr/>
        </p:nvSpPr>
        <p:spPr>
          <a:xfrm>
            <a:off x="381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1219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2057400" y="1676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1" name="Oval 70"/>
          <p:cNvSpPr/>
          <p:nvPr/>
        </p:nvSpPr>
        <p:spPr>
          <a:xfrm>
            <a:off x="2895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3733800" y="1676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3" name="Oval 72"/>
          <p:cNvSpPr/>
          <p:nvPr/>
        </p:nvSpPr>
        <p:spPr>
          <a:xfrm>
            <a:off x="4572000" y="1676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4" name="Oval 73"/>
          <p:cNvSpPr/>
          <p:nvPr/>
        </p:nvSpPr>
        <p:spPr>
          <a:xfrm>
            <a:off x="5410200" y="1676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75" name="Oval 74"/>
          <p:cNvSpPr/>
          <p:nvPr/>
        </p:nvSpPr>
        <p:spPr>
          <a:xfrm>
            <a:off x="6248400" y="1676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76" name="Oval 75"/>
          <p:cNvSpPr/>
          <p:nvPr/>
        </p:nvSpPr>
        <p:spPr>
          <a:xfrm>
            <a:off x="7086600" y="1676400"/>
            <a:ext cx="5334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p>
        </p:txBody>
      </p:sp>
      <p:sp>
        <p:nvSpPr>
          <p:cNvPr id="77" name="Oval 76"/>
          <p:cNvSpPr/>
          <p:nvPr/>
        </p:nvSpPr>
        <p:spPr>
          <a:xfrm>
            <a:off x="7924800" y="1676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88" name="Oval 87"/>
          <p:cNvSpPr/>
          <p:nvPr/>
        </p:nvSpPr>
        <p:spPr>
          <a:xfrm>
            <a:off x="372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1210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2048693" y="2438400"/>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91" name="Oval 90"/>
          <p:cNvSpPr/>
          <p:nvPr/>
        </p:nvSpPr>
        <p:spPr>
          <a:xfrm>
            <a:off x="2886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3725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4563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401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6239693" y="2438400"/>
            <a:ext cx="5334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p>
        </p:txBody>
      </p:sp>
      <p:sp>
        <p:nvSpPr>
          <p:cNvPr id="96" name="Oval 95"/>
          <p:cNvSpPr/>
          <p:nvPr/>
        </p:nvSpPr>
        <p:spPr>
          <a:xfrm>
            <a:off x="7077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7916093" y="2438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98" name="Oval 97"/>
          <p:cNvSpPr/>
          <p:nvPr/>
        </p:nvSpPr>
        <p:spPr>
          <a:xfrm>
            <a:off x="372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12104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0" name="Oval 99"/>
          <p:cNvSpPr/>
          <p:nvPr/>
        </p:nvSpPr>
        <p:spPr>
          <a:xfrm>
            <a:off x="2048693" y="3200400"/>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01" name="Oval 100"/>
          <p:cNvSpPr/>
          <p:nvPr/>
        </p:nvSpPr>
        <p:spPr>
          <a:xfrm>
            <a:off x="2886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3725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4563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4" name="Oval 103"/>
          <p:cNvSpPr/>
          <p:nvPr/>
        </p:nvSpPr>
        <p:spPr>
          <a:xfrm>
            <a:off x="5401493" y="3200400"/>
            <a:ext cx="533400"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00" dirty="0"/>
          </a:p>
        </p:txBody>
      </p:sp>
      <p:sp>
        <p:nvSpPr>
          <p:cNvPr id="105" name="Oval 104"/>
          <p:cNvSpPr/>
          <p:nvPr/>
        </p:nvSpPr>
        <p:spPr>
          <a:xfrm>
            <a:off x="6239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7077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7916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381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9" name="Oval 108"/>
          <p:cNvSpPr/>
          <p:nvPr/>
        </p:nvSpPr>
        <p:spPr>
          <a:xfrm>
            <a:off x="1219200" y="4015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10" name="Oval 109"/>
          <p:cNvSpPr/>
          <p:nvPr/>
        </p:nvSpPr>
        <p:spPr>
          <a:xfrm>
            <a:off x="2057400" y="4015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11" name="Oval 110"/>
          <p:cNvSpPr/>
          <p:nvPr/>
        </p:nvSpPr>
        <p:spPr>
          <a:xfrm>
            <a:off x="2895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2" name="Oval 111"/>
          <p:cNvSpPr/>
          <p:nvPr/>
        </p:nvSpPr>
        <p:spPr>
          <a:xfrm>
            <a:off x="3733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3" name="Oval 112"/>
          <p:cNvSpPr/>
          <p:nvPr/>
        </p:nvSpPr>
        <p:spPr>
          <a:xfrm>
            <a:off x="4572000"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4" name="Oval 113"/>
          <p:cNvSpPr/>
          <p:nvPr/>
        </p:nvSpPr>
        <p:spPr>
          <a:xfrm>
            <a:off x="5410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5" name="Oval 114"/>
          <p:cNvSpPr/>
          <p:nvPr/>
        </p:nvSpPr>
        <p:spPr>
          <a:xfrm>
            <a:off x="6248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6" name="Oval 115"/>
          <p:cNvSpPr/>
          <p:nvPr/>
        </p:nvSpPr>
        <p:spPr>
          <a:xfrm>
            <a:off x="7086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0" name="Oval 119"/>
          <p:cNvSpPr/>
          <p:nvPr/>
        </p:nvSpPr>
        <p:spPr>
          <a:xfrm>
            <a:off x="7924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381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2" name="Oval 121"/>
          <p:cNvSpPr/>
          <p:nvPr/>
        </p:nvSpPr>
        <p:spPr>
          <a:xfrm>
            <a:off x="1219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3" name="Oval 122"/>
          <p:cNvSpPr/>
          <p:nvPr/>
        </p:nvSpPr>
        <p:spPr>
          <a:xfrm>
            <a:off x="2057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2895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3733800" y="4777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6" name="Oval 125"/>
          <p:cNvSpPr/>
          <p:nvPr/>
        </p:nvSpPr>
        <p:spPr>
          <a:xfrm>
            <a:off x="4572000" y="4777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7" name="Oval 126"/>
          <p:cNvSpPr/>
          <p:nvPr/>
        </p:nvSpPr>
        <p:spPr>
          <a:xfrm>
            <a:off x="5410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8" name="Oval 127"/>
          <p:cNvSpPr/>
          <p:nvPr/>
        </p:nvSpPr>
        <p:spPr>
          <a:xfrm>
            <a:off x="6248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0" name="Oval 129"/>
          <p:cNvSpPr/>
          <p:nvPr/>
        </p:nvSpPr>
        <p:spPr>
          <a:xfrm>
            <a:off x="7086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1" name="Oval 130"/>
          <p:cNvSpPr/>
          <p:nvPr/>
        </p:nvSpPr>
        <p:spPr>
          <a:xfrm>
            <a:off x="7924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8" name="Oval 137"/>
          <p:cNvSpPr/>
          <p:nvPr/>
        </p:nvSpPr>
        <p:spPr>
          <a:xfrm>
            <a:off x="372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9" name="Oval 138"/>
          <p:cNvSpPr/>
          <p:nvPr/>
        </p:nvSpPr>
        <p:spPr>
          <a:xfrm>
            <a:off x="1210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1" name="Oval 140"/>
          <p:cNvSpPr/>
          <p:nvPr/>
        </p:nvSpPr>
        <p:spPr>
          <a:xfrm>
            <a:off x="2048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2" name="Oval 141"/>
          <p:cNvSpPr/>
          <p:nvPr/>
        </p:nvSpPr>
        <p:spPr>
          <a:xfrm>
            <a:off x="2886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3" name="Oval 142"/>
          <p:cNvSpPr/>
          <p:nvPr/>
        </p:nvSpPr>
        <p:spPr>
          <a:xfrm>
            <a:off x="3725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4" name="Oval 143"/>
          <p:cNvSpPr/>
          <p:nvPr/>
        </p:nvSpPr>
        <p:spPr>
          <a:xfrm>
            <a:off x="4563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5" name="Oval 144"/>
          <p:cNvSpPr/>
          <p:nvPr/>
        </p:nvSpPr>
        <p:spPr>
          <a:xfrm>
            <a:off x="5401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6" name="Oval 145"/>
          <p:cNvSpPr/>
          <p:nvPr/>
        </p:nvSpPr>
        <p:spPr>
          <a:xfrm>
            <a:off x="6239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7" name="Oval 146"/>
          <p:cNvSpPr/>
          <p:nvPr/>
        </p:nvSpPr>
        <p:spPr>
          <a:xfrm>
            <a:off x="7077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8" name="Oval 147"/>
          <p:cNvSpPr/>
          <p:nvPr/>
        </p:nvSpPr>
        <p:spPr>
          <a:xfrm>
            <a:off x="7916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 name="Straight Arrow Connector 3"/>
          <p:cNvCxnSpPr>
            <a:stCxn id="100" idx="0"/>
            <a:endCxn id="90" idx="4"/>
          </p:cNvCxnSpPr>
          <p:nvPr/>
        </p:nvCxnSpPr>
        <p:spPr>
          <a:xfrm flipV="1">
            <a:off x="2315393" y="2971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p:cNvCxnSpPr>
            <a:stCxn id="61" idx="5"/>
            <a:endCxn id="72" idx="1"/>
          </p:cNvCxnSpPr>
          <p:nvPr/>
        </p:nvCxnSpPr>
        <p:spPr>
          <a:xfrm>
            <a:off x="3350885" y="1369685"/>
            <a:ext cx="461030"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stCxn id="97" idx="1"/>
            <a:endCxn id="76" idx="5"/>
          </p:cNvCxnSpPr>
          <p:nvPr/>
        </p:nvCxnSpPr>
        <p:spPr>
          <a:xfrm flipH="1" flipV="1">
            <a:off x="7541885" y="2131685"/>
            <a:ext cx="452323"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6" idx="3"/>
            <a:endCxn id="95" idx="7"/>
          </p:cNvCxnSpPr>
          <p:nvPr/>
        </p:nvCxnSpPr>
        <p:spPr>
          <a:xfrm flipH="1">
            <a:off x="6694978" y="2131685"/>
            <a:ext cx="469737"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1103566" y="4094069"/>
            <a:ext cx="762000" cy="369332"/>
          </a:xfrm>
          <a:prstGeom prst="rect">
            <a:avLst/>
          </a:prstGeom>
          <a:noFill/>
        </p:spPr>
        <p:txBody>
          <a:bodyPr wrap="square" rtlCol="0">
            <a:spAutoFit/>
          </a:bodyPr>
          <a:lstStyle/>
          <a:p>
            <a:pPr algn="ctr"/>
            <a:r>
              <a:rPr lang="en-US" dirty="0" err="1" smtClean="0"/>
              <a:t>subv</a:t>
            </a:r>
            <a:endParaRPr lang="en-US" dirty="0"/>
          </a:p>
        </p:txBody>
      </p:sp>
      <p:sp>
        <p:nvSpPr>
          <p:cNvPr id="117" name="TextBox 116"/>
          <p:cNvSpPr txBox="1"/>
          <p:nvPr/>
        </p:nvSpPr>
        <p:spPr>
          <a:xfrm>
            <a:off x="7806570" y="2528546"/>
            <a:ext cx="762000" cy="369332"/>
          </a:xfrm>
          <a:prstGeom prst="rect">
            <a:avLst/>
          </a:prstGeom>
          <a:noFill/>
        </p:spPr>
        <p:txBody>
          <a:bodyPr wrap="square" rtlCol="0">
            <a:spAutoFit/>
          </a:bodyPr>
          <a:lstStyle/>
          <a:p>
            <a:pPr algn="ctr"/>
            <a:r>
              <a:rPr lang="en-US" dirty="0" err="1" smtClean="0"/>
              <a:t>sra</a:t>
            </a:r>
            <a:endParaRPr lang="en-US" dirty="0"/>
          </a:p>
        </p:txBody>
      </p:sp>
      <p:sp>
        <p:nvSpPr>
          <p:cNvPr id="118" name="TextBox 117"/>
          <p:cNvSpPr txBox="1"/>
          <p:nvPr/>
        </p:nvSpPr>
        <p:spPr>
          <a:xfrm>
            <a:off x="7010400" y="1753338"/>
            <a:ext cx="762000" cy="369332"/>
          </a:xfrm>
          <a:prstGeom prst="rect">
            <a:avLst/>
          </a:prstGeom>
          <a:noFill/>
        </p:spPr>
        <p:txBody>
          <a:bodyPr wrap="square" rtlCol="0">
            <a:spAutoFit/>
          </a:bodyPr>
          <a:lstStyle/>
          <a:p>
            <a:pPr algn="ctr"/>
            <a:r>
              <a:rPr lang="en-US" dirty="0" err="1" smtClean="0"/>
              <a:t>undef</a:t>
            </a:r>
            <a:endParaRPr lang="en-US" dirty="0"/>
          </a:p>
        </p:txBody>
      </p:sp>
      <p:sp>
        <p:nvSpPr>
          <p:cNvPr id="119" name="TextBox 118"/>
          <p:cNvSpPr txBox="1"/>
          <p:nvPr/>
        </p:nvSpPr>
        <p:spPr>
          <a:xfrm>
            <a:off x="2751895" y="1000353"/>
            <a:ext cx="762000" cy="369332"/>
          </a:xfrm>
          <a:prstGeom prst="rect">
            <a:avLst/>
          </a:prstGeom>
          <a:noFill/>
        </p:spPr>
        <p:txBody>
          <a:bodyPr wrap="square" rtlCol="0">
            <a:spAutoFit/>
          </a:bodyPr>
          <a:lstStyle/>
          <a:p>
            <a:pPr algn="ctr"/>
            <a:r>
              <a:rPr lang="en-US" dirty="0" smtClean="0"/>
              <a:t>sat</a:t>
            </a:r>
            <a:endParaRPr lang="en-US" dirty="0"/>
          </a:p>
        </p:txBody>
      </p:sp>
      <p:sp>
        <p:nvSpPr>
          <p:cNvPr id="129" name="TextBox 128"/>
          <p:cNvSpPr txBox="1"/>
          <p:nvPr/>
        </p:nvSpPr>
        <p:spPr>
          <a:xfrm>
            <a:off x="3746744" y="4821888"/>
            <a:ext cx="520456" cy="369332"/>
          </a:xfrm>
          <a:prstGeom prst="rect">
            <a:avLst/>
          </a:prstGeom>
          <a:noFill/>
        </p:spPr>
        <p:txBody>
          <a:bodyPr wrap="square" rtlCol="0">
            <a:spAutoFit/>
          </a:bodyPr>
          <a:lstStyle/>
          <a:p>
            <a:pPr algn="ctr"/>
            <a:r>
              <a:rPr lang="en-US" dirty="0" err="1" smtClean="0"/>
              <a:t>srai</a:t>
            </a:r>
            <a:endParaRPr lang="en-US" dirty="0"/>
          </a:p>
        </p:txBody>
      </p:sp>
      <p:cxnSp>
        <p:nvCxnSpPr>
          <p:cNvPr id="83" name="Straight Arrow Connector 82"/>
          <p:cNvCxnSpPr>
            <a:stCxn id="90" idx="0"/>
            <a:endCxn id="70" idx="4"/>
          </p:cNvCxnSpPr>
          <p:nvPr/>
        </p:nvCxnSpPr>
        <p:spPr>
          <a:xfrm flipV="1">
            <a:off x="2315393" y="2209800"/>
            <a:ext cx="8707"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4" name="Straight Arrow Connector 83"/>
          <p:cNvCxnSpPr>
            <a:stCxn id="110" idx="0"/>
            <a:endCxn id="100" idx="4"/>
          </p:cNvCxnSpPr>
          <p:nvPr/>
        </p:nvCxnSpPr>
        <p:spPr>
          <a:xfrm flipH="1" flipV="1">
            <a:off x="2315393" y="3733800"/>
            <a:ext cx="8707" cy="2821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a:stCxn id="70" idx="7"/>
          </p:cNvCxnSpPr>
          <p:nvPr/>
        </p:nvCxnSpPr>
        <p:spPr>
          <a:xfrm flipV="1">
            <a:off x="2512685" y="1369685"/>
            <a:ext cx="459115"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2" name="Straight Arrow Connector 131"/>
          <p:cNvCxnSpPr>
            <a:endCxn id="110" idx="2"/>
          </p:cNvCxnSpPr>
          <p:nvPr/>
        </p:nvCxnSpPr>
        <p:spPr>
          <a:xfrm>
            <a:off x="1743893" y="4282654"/>
            <a:ext cx="3135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3" name="Straight Arrow Connector 132"/>
          <p:cNvCxnSpPr>
            <a:stCxn id="72" idx="6"/>
            <a:endCxn id="73" idx="2"/>
          </p:cNvCxnSpPr>
          <p:nvPr/>
        </p:nvCxnSpPr>
        <p:spPr>
          <a:xfrm>
            <a:off x="4267200" y="1943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4" name="Straight Arrow Connector 133"/>
          <p:cNvCxnSpPr>
            <a:stCxn id="73" idx="6"/>
            <a:endCxn id="74" idx="2"/>
          </p:cNvCxnSpPr>
          <p:nvPr/>
        </p:nvCxnSpPr>
        <p:spPr>
          <a:xfrm>
            <a:off x="5105400" y="1943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5" name="Straight Arrow Connector 134"/>
          <p:cNvCxnSpPr>
            <a:stCxn id="74" idx="6"/>
            <a:endCxn id="75" idx="2"/>
          </p:cNvCxnSpPr>
          <p:nvPr/>
        </p:nvCxnSpPr>
        <p:spPr>
          <a:xfrm>
            <a:off x="5943600" y="1943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6" name="Straight Arrow Connector 135"/>
          <p:cNvCxnSpPr>
            <a:stCxn id="75" idx="0"/>
            <a:endCxn id="65" idx="4"/>
          </p:cNvCxnSpPr>
          <p:nvPr/>
        </p:nvCxnSpPr>
        <p:spPr>
          <a:xfrm flipV="1">
            <a:off x="6515100" y="1447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stCxn id="95" idx="3"/>
            <a:endCxn id="104" idx="7"/>
          </p:cNvCxnSpPr>
          <p:nvPr/>
        </p:nvCxnSpPr>
        <p:spPr>
          <a:xfrm flipH="1">
            <a:off x="5856778" y="2893685"/>
            <a:ext cx="461030"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04" idx="3"/>
            <a:endCxn id="113" idx="7"/>
          </p:cNvCxnSpPr>
          <p:nvPr/>
        </p:nvCxnSpPr>
        <p:spPr>
          <a:xfrm flipH="1">
            <a:off x="5027285" y="3655685"/>
            <a:ext cx="452323" cy="4383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13" idx="4"/>
            <a:endCxn id="126" idx="0"/>
          </p:cNvCxnSpPr>
          <p:nvPr/>
        </p:nvCxnSpPr>
        <p:spPr>
          <a:xfrm>
            <a:off x="4838700" y="4549354"/>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26" idx="2"/>
            <a:endCxn id="125" idx="6"/>
          </p:cNvCxnSpPr>
          <p:nvPr/>
        </p:nvCxnSpPr>
        <p:spPr>
          <a:xfrm flipH="1">
            <a:off x="4267200" y="5044654"/>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3" name="Straight Arrow Connector 152"/>
          <p:cNvCxnSpPr>
            <a:stCxn id="65" idx="6"/>
            <a:endCxn id="66" idx="2"/>
          </p:cNvCxnSpPr>
          <p:nvPr/>
        </p:nvCxnSpPr>
        <p:spPr>
          <a:xfrm>
            <a:off x="6781800" y="1181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4" name="Straight Arrow Connector 153"/>
          <p:cNvCxnSpPr>
            <a:stCxn id="66" idx="6"/>
            <a:endCxn id="67" idx="2"/>
          </p:cNvCxnSpPr>
          <p:nvPr/>
        </p:nvCxnSpPr>
        <p:spPr>
          <a:xfrm>
            <a:off x="7620000" y="1181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7" name="Straight Arrow Connector 156"/>
          <p:cNvCxnSpPr>
            <a:stCxn id="67" idx="4"/>
            <a:endCxn id="77" idx="0"/>
          </p:cNvCxnSpPr>
          <p:nvPr/>
        </p:nvCxnSpPr>
        <p:spPr>
          <a:xfrm>
            <a:off x="8191500" y="1447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0" name="Straight Arrow Connector 159"/>
          <p:cNvCxnSpPr>
            <a:stCxn id="77" idx="4"/>
            <a:endCxn id="97" idx="0"/>
          </p:cNvCxnSpPr>
          <p:nvPr/>
        </p:nvCxnSpPr>
        <p:spPr>
          <a:xfrm flipH="1">
            <a:off x="8182793" y="2209800"/>
            <a:ext cx="8707"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617659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Line vs. Hamming=1 Travel</a:t>
            </a:r>
          </a:p>
        </p:txBody>
      </p:sp>
      <p:sp>
        <p:nvSpPr>
          <p:cNvPr id="26" name="Oval 25"/>
          <p:cNvSpPr/>
          <p:nvPr/>
        </p:nvSpPr>
        <p:spPr>
          <a:xfrm>
            <a:off x="381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1219200" y="914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0" name="Oval 59"/>
          <p:cNvSpPr/>
          <p:nvPr/>
        </p:nvSpPr>
        <p:spPr>
          <a:xfrm>
            <a:off x="2057400" y="914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1" name="Oval 60"/>
          <p:cNvSpPr/>
          <p:nvPr/>
        </p:nvSpPr>
        <p:spPr>
          <a:xfrm>
            <a:off x="2895600" y="914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2" name="Oval 61"/>
          <p:cNvSpPr/>
          <p:nvPr/>
        </p:nvSpPr>
        <p:spPr>
          <a:xfrm>
            <a:off x="3733800" y="914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3" name="Oval 62"/>
          <p:cNvSpPr/>
          <p:nvPr/>
        </p:nvSpPr>
        <p:spPr>
          <a:xfrm>
            <a:off x="4572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410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6248400" y="914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6" name="Oval 65"/>
          <p:cNvSpPr/>
          <p:nvPr/>
        </p:nvSpPr>
        <p:spPr>
          <a:xfrm>
            <a:off x="7086600" y="914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7" name="Oval 66"/>
          <p:cNvSpPr/>
          <p:nvPr/>
        </p:nvSpPr>
        <p:spPr>
          <a:xfrm>
            <a:off x="7924800" y="914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8" name="Oval 67"/>
          <p:cNvSpPr/>
          <p:nvPr/>
        </p:nvSpPr>
        <p:spPr>
          <a:xfrm>
            <a:off x="381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1219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2057400" y="1676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1" name="Oval 70"/>
          <p:cNvSpPr/>
          <p:nvPr/>
        </p:nvSpPr>
        <p:spPr>
          <a:xfrm>
            <a:off x="2895600" y="1676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2" name="Oval 71"/>
          <p:cNvSpPr/>
          <p:nvPr/>
        </p:nvSpPr>
        <p:spPr>
          <a:xfrm>
            <a:off x="3733800" y="1676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3" name="Oval 72"/>
          <p:cNvSpPr/>
          <p:nvPr/>
        </p:nvSpPr>
        <p:spPr>
          <a:xfrm>
            <a:off x="4572000" y="1676400"/>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4" name="Oval 73"/>
          <p:cNvSpPr/>
          <p:nvPr/>
        </p:nvSpPr>
        <p:spPr>
          <a:xfrm>
            <a:off x="5410200" y="1676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75" name="Oval 74"/>
          <p:cNvSpPr/>
          <p:nvPr/>
        </p:nvSpPr>
        <p:spPr>
          <a:xfrm>
            <a:off x="6248400" y="1676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76" name="Oval 75"/>
          <p:cNvSpPr/>
          <p:nvPr/>
        </p:nvSpPr>
        <p:spPr>
          <a:xfrm>
            <a:off x="7086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Oval 76"/>
          <p:cNvSpPr/>
          <p:nvPr/>
        </p:nvSpPr>
        <p:spPr>
          <a:xfrm>
            <a:off x="7924800" y="1676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88" name="Oval 87"/>
          <p:cNvSpPr/>
          <p:nvPr/>
        </p:nvSpPr>
        <p:spPr>
          <a:xfrm>
            <a:off x="372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1210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2048693" y="2438400"/>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91" name="Oval 90"/>
          <p:cNvSpPr/>
          <p:nvPr/>
        </p:nvSpPr>
        <p:spPr>
          <a:xfrm>
            <a:off x="2886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3725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4563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401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62396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70778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7916093" y="24384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98" name="Oval 97"/>
          <p:cNvSpPr/>
          <p:nvPr/>
        </p:nvSpPr>
        <p:spPr>
          <a:xfrm>
            <a:off x="372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1210493" y="3200400"/>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00" name="Oval 99"/>
          <p:cNvSpPr/>
          <p:nvPr/>
        </p:nvSpPr>
        <p:spPr>
          <a:xfrm>
            <a:off x="2048693" y="3200400"/>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01" name="Oval 100"/>
          <p:cNvSpPr/>
          <p:nvPr/>
        </p:nvSpPr>
        <p:spPr>
          <a:xfrm>
            <a:off x="2886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3725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4563293"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4" name="Oval 103"/>
          <p:cNvSpPr/>
          <p:nvPr/>
        </p:nvSpPr>
        <p:spPr>
          <a:xfrm>
            <a:off x="5401493"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5" name="Oval 104"/>
          <p:cNvSpPr/>
          <p:nvPr/>
        </p:nvSpPr>
        <p:spPr>
          <a:xfrm>
            <a:off x="62396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70778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7916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381000" y="4015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09" name="Oval 108"/>
          <p:cNvSpPr/>
          <p:nvPr/>
        </p:nvSpPr>
        <p:spPr>
          <a:xfrm>
            <a:off x="1219200" y="4015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10" name="Oval 109"/>
          <p:cNvSpPr/>
          <p:nvPr/>
        </p:nvSpPr>
        <p:spPr>
          <a:xfrm>
            <a:off x="2057400" y="4015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11" name="Oval 110"/>
          <p:cNvSpPr/>
          <p:nvPr/>
        </p:nvSpPr>
        <p:spPr>
          <a:xfrm>
            <a:off x="2895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2" name="Oval 111"/>
          <p:cNvSpPr/>
          <p:nvPr/>
        </p:nvSpPr>
        <p:spPr>
          <a:xfrm>
            <a:off x="3733800"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3" name="Oval 112"/>
          <p:cNvSpPr/>
          <p:nvPr/>
        </p:nvSpPr>
        <p:spPr>
          <a:xfrm>
            <a:off x="4572000"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4" name="Oval 113"/>
          <p:cNvSpPr/>
          <p:nvPr/>
        </p:nvSpPr>
        <p:spPr>
          <a:xfrm>
            <a:off x="5410200"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5" name="Oval 114"/>
          <p:cNvSpPr/>
          <p:nvPr/>
        </p:nvSpPr>
        <p:spPr>
          <a:xfrm>
            <a:off x="62484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6" name="Oval 115"/>
          <p:cNvSpPr/>
          <p:nvPr/>
        </p:nvSpPr>
        <p:spPr>
          <a:xfrm>
            <a:off x="70866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0" name="Oval 119"/>
          <p:cNvSpPr/>
          <p:nvPr/>
        </p:nvSpPr>
        <p:spPr>
          <a:xfrm>
            <a:off x="7924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381000" y="4777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22" name="Oval 121"/>
          <p:cNvSpPr/>
          <p:nvPr/>
        </p:nvSpPr>
        <p:spPr>
          <a:xfrm>
            <a:off x="1219200" y="4777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23" name="Oval 122"/>
          <p:cNvSpPr/>
          <p:nvPr/>
        </p:nvSpPr>
        <p:spPr>
          <a:xfrm>
            <a:off x="2057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2895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3733800" y="4777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6" name="Oval 125"/>
          <p:cNvSpPr/>
          <p:nvPr/>
        </p:nvSpPr>
        <p:spPr>
          <a:xfrm>
            <a:off x="4572000" y="4777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7" name="Oval 126"/>
          <p:cNvSpPr/>
          <p:nvPr/>
        </p:nvSpPr>
        <p:spPr>
          <a:xfrm>
            <a:off x="5410200" y="4777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8" name="Oval 127"/>
          <p:cNvSpPr/>
          <p:nvPr/>
        </p:nvSpPr>
        <p:spPr>
          <a:xfrm>
            <a:off x="6248400" y="4777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30" name="Oval 129"/>
          <p:cNvSpPr/>
          <p:nvPr/>
        </p:nvSpPr>
        <p:spPr>
          <a:xfrm>
            <a:off x="7086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1" name="Oval 130"/>
          <p:cNvSpPr/>
          <p:nvPr/>
        </p:nvSpPr>
        <p:spPr>
          <a:xfrm>
            <a:off x="7924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8" name="Oval 137"/>
          <p:cNvSpPr/>
          <p:nvPr/>
        </p:nvSpPr>
        <p:spPr>
          <a:xfrm>
            <a:off x="372293" y="5539954"/>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39" name="Oval 138"/>
          <p:cNvSpPr/>
          <p:nvPr/>
        </p:nvSpPr>
        <p:spPr>
          <a:xfrm>
            <a:off x="1210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1" name="Oval 140"/>
          <p:cNvSpPr/>
          <p:nvPr/>
        </p:nvSpPr>
        <p:spPr>
          <a:xfrm>
            <a:off x="2048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2" name="Oval 141"/>
          <p:cNvSpPr/>
          <p:nvPr/>
        </p:nvSpPr>
        <p:spPr>
          <a:xfrm>
            <a:off x="2886893" y="5539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3" name="Oval 142"/>
          <p:cNvSpPr/>
          <p:nvPr/>
        </p:nvSpPr>
        <p:spPr>
          <a:xfrm>
            <a:off x="3725093" y="5539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4" name="Oval 143"/>
          <p:cNvSpPr/>
          <p:nvPr/>
        </p:nvSpPr>
        <p:spPr>
          <a:xfrm>
            <a:off x="4563293" y="5539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5" name="Oval 144"/>
          <p:cNvSpPr/>
          <p:nvPr/>
        </p:nvSpPr>
        <p:spPr>
          <a:xfrm>
            <a:off x="5401493" y="5539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6" name="Oval 145"/>
          <p:cNvSpPr/>
          <p:nvPr/>
        </p:nvSpPr>
        <p:spPr>
          <a:xfrm>
            <a:off x="6239693" y="5539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7" name="Oval 146"/>
          <p:cNvSpPr/>
          <p:nvPr/>
        </p:nvSpPr>
        <p:spPr>
          <a:xfrm>
            <a:off x="7077893" y="5539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8" name="Oval 147"/>
          <p:cNvSpPr/>
          <p:nvPr/>
        </p:nvSpPr>
        <p:spPr>
          <a:xfrm>
            <a:off x="7916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 name="Straight Arrow Connector 3"/>
          <p:cNvCxnSpPr>
            <a:stCxn id="100" idx="0"/>
            <a:endCxn id="90" idx="4"/>
          </p:cNvCxnSpPr>
          <p:nvPr/>
        </p:nvCxnSpPr>
        <p:spPr>
          <a:xfrm flipV="1">
            <a:off x="2315393" y="2971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p:cNvCxnSpPr>
            <a:stCxn id="61" idx="5"/>
            <a:endCxn id="72" idx="1"/>
          </p:cNvCxnSpPr>
          <p:nvPr/>
        </p:nvCxnSpPr>
        <p:spPr>
          <a:xfrm>
            <a:off x="3350885" y="1369685"/>
            <a:ext cx="461030"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stCxn id="97" idx="1"/>
            <a:endCxn id="76" idx="5"/>
          </p:cNvCxnSpPr>
          <p:nvPr/>
        </p:nvCxnSpPr>
        <p:spPr>
          <a:xfrm flipH="1" flipV="1">
            <a:off x="7541885" y="2131685"/>
            <a:ext cx="452323"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6" idx="3"/>
            <a:endCxn id="95" idx="7"/>
          </p:cNvCxnSpPr>
          <p:nvPr/>
        </p:nvCxnSpPr>
        <p:spPr>
          <a:xfrm flipH="1">
            <a:off x="6694978" y="2131685"/>
            <a:ext cx="469737"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1103566" y="4094069"/>
            <a:ext cx="762000" cy="369332"/>
          </a:xfrm>
          <a:prstGeom prst="rect">
            <a:avLst/>
          </a:prstGeom>
          <a:noFill/>
        </p:spPr>
        <p:txBody>
          <a:bodyPr wrap="square" rtlCol="0">
            <a:spAutoFit/>
          </a:bodyPr>
          <a:lstStyle/>
          <a:p>
            <a:pPr algn="ctr"/>
            <a:r>
              <a:rPr lang="en-US" dirty="0" err="1" smtClean="0"/>
              <a:t>subv</a:t>
            </a:r>
            <a:endParaRPr lang="en-US" dirty="0"/>
          </a:p>
        </p:txBody>
      </p:sp>
      <p:sp>
        <p:nvSpPr>
          <p:cNvPr id="117" name="TextBox 116"/>
          <p:cNvSpPr txBox="1"/>
          <p:nvPr/>
        </p:nvSpPr>
        <p:spPr>
          <a:xfrm>
            <a:off x="7806570" y="2528546"/>
            <a:ext cx="762000" cy="369332"/>
          </a:xfrm>
          <a:prstGeom prst="rect">
            <a:avLst/>
          </a:prstGeom>
          <a:noFill/>
        </p:spPr>
        <p:txBody>
          <a:bodyPr wrap="square" rtlCol="0">
            <a:spAutoFit/>
          </a:bodyPr>
          <a:lstStyle/>
          <a:p>
            <a:pPr algn="ctr"/>
            <a:r>
              <a:rPr lang="en-US" dirty="0" err="1" smtClean="0"/>
              <a:t>sra</a:t>
            </a:r>
            <a:endParaRPr lang="en-US" dirty="0"/>
          </a:p>
        </p:txBody>
      </p:sp>
      <p:sp>
        <p:nvSpPr>
          <p:cNvPr id="119" name="TextBox 118"/>
          <p:cNvSpPr txBox="1"/>
          <p:nvPr/>
        </p:nvSpPr>
        <p:spPr>
          <a:xfrm>
            <a:off x="2751895" y="1000353"/>
            <a:ext cx="762000" cy="369332"/>
          </a:xfrm>
          <a:prstGeom prst="rect">
            <a:avLst/>
          </a:prstGeom>
          <a:noFill/>
        </p:spPr>
        <p:txBody>
          <a:bodyPr wrap="square" rtlCol="0">
            <a:spAutoFit/>
          </a:bodyPr>
          <a:lstStyle/>
          <a:p>
            <a:pPr algn="ctr"/>
            <a:r>
              <a:rPr lang="en-US" dirty="0" smtClean="0"/>
              <a:t>sat</a:t>
            </a:r>
            <a:endParaRPr lang="en-US" dirty="0"/>
          </a:p>
        </p:txBody>
      </p:sp>
      <p:sp>
        <p:nvSpPr>
          <p:cNvPr id="129" name="TextBox 128"/>
          <p:cNvSpPr txBox="1"/>
          <p:nvPr/>
        </p:nvSpPr>
        <p:spPr>
          <a:xfrm>
            <a:off x="3746744" y="4821888"/>
            <a:ext cx="520456" cy="369332"/>
          </a:xfrm>
          <a:prstGeom prst="rect">
            <a:avLst/>
          </a:prstGeom>
          <a:noFill/>
        </p:spPr>
        <p:txBody>
          <a:bodyPr wrap="square" rtlCol="0">
            <a:spAutoFit/>
          </a:bodyPr>
          <a:lstStyle/>
          <a:p>
            <a:pPr algn="ctr"/>
            <a:r>
              <a:rPr lang="en-US" dirty="0" err="1" smtClean="0"/>
              <a:t>srai</a:t>
            </a:r>
            <a:endParaRPr lang="en-US" dirty="0"/>
          </a:p>
        </p:txBody>
      </p:sp>
      <p:cxnSp>
        <p:nvCxnSpPr>
          <p:cNvPr id="83" name="Straight Arrow Connector 82"/>
          <p:cNvCxnSpPr>
            <a:stCxn id="90" idx="0"/>
            <a:endCxn id="70" idx="4"/>
          </p:cNvCxnSpPr>
          <p:nvPr/>
        </p:nvCxnSpPr>
        <p:spPr>
          <a:xfrm flipV="1">
            <a:off x="2315393" y="2209800"/>
            <a:ext cx="8707"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4" name="Straight Arrow Connector 83"/>
          <p:cNvCxnSpPr>
            <a:stCxn id="110" idx="0"/>
            <a:endCxn id="100" idx="4"/>
          </p:cNvCxnSpPr>
          <p:nvPr/>
        </p:nvCxnSpPr>
        <p:spPr>
          <a:xfrm flipH="1" flipV="1">
            <a:off x="2315393" y="3733800"/>
            <a:ext cx="8707" cy="2821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a:stCxn id="70" idx="7"/>
          </p:cNvCxnSpPr>
          <p:nvPr/>
        </p:nvCxnSpPr>
        <p:spPr>
          <a:xfrm flipV="1">
            <a:off x="2512685" y="1369685"/>
            <a:ext cx="459115"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2" name="Straight Arrow Connector 131"/>
          <p:cNvCxnSpPr>
            <a:endCxn id="110" idx="2"/>
          </p:cNvCxnSpPr>
          <p:nvPr/>
        </p:nvCxnSpPr>
        <p:spPr>
          <a:xfrm>
            <a:off x="1743893" y="4282654"/>
            <a:ext cx="3135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3" name="Straight Arrow Connector 132"/>
          <p:cNvCxnSpPr>
            <a:stCxn id="72" idx="6"/>
            <a:endCxn id="73" idx="2"/>
          </p:cNvCxnSpPr>
          <p:nvPr/>
        </p:nvCxnSpPr>
        <p:spPr>
          <a:xfrm>
            <a:off x="4267200" y="1943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4" name="Straight Arrow Connector 133"/>
          <p:cNvCxnSpPr>
            <a:stCxn id="73" idx="6"/>
            <a:endCxn id="74" idx="2"/>
          </p:cNvCxnSpPr>
          <p:nvPr/>
        </p:nvCxnSpPr>
        <p:spPr>
          <a:xfrm>
            <a:off x="5105400" y="1943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5" name="Straight Arrow Connector 134"/>
          <p:cNvCxnSpPr>
            <a:stCxn id="74" idx="6"/>
            <a:endCxn id="75" idx="2"/>
          </p:cNvCxnSpPr>
          <p:nvPr/>
        </p:nvCxnSpPr>
        <p:spPr>
          <a:xfrm>
            <a:off x="5943600" y="1943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6" name="Straight Arrow Connector 135"/>
          <p:cNvCxnSpPr>
            <a:stCxn id="75" idx="0"/>
            <a:endCxn id="65" idx="4"/>
          </p:cNvCxnSpPr>
          <p:nvPr/>
        </p:nvCxnSpPr>
        <p:spPr>
          <a:xfrm flipV="1">
            <a:off x="6515100" y="1447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stCxn id="95" idx="3"/>
            <a:endCxn id="104" idx="7"/>
          </p:cNvCxnSpPr>
          <p:nvPr/>
        </p:nvCxnSpPr>
        <p:spPr>
          <a:xfrm flipH="1">
            <a:off x="5856778" y="2893685"/>
            <a:ext cx="461030" cy="3848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04" idx="3"/>
            <a:endCxn id="113" idx="7"/>
          </p:cNvCxnSpPr>
          <p:nvPr/>
        </p:nvCxnSpPr>
        <p:spPr>
          <a:xfrm flipH="1">
            <a:off x="5027285" y="3655685"/>
            <a:ext cx="452323" cy="4383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13" idx="4"/>
            <a:endCxn id="126" idx="0"/>
          </p:cNvCxnSpPr>
          <p:nvPr/>
        </p:nvCxnSpPr>
        <p:spPr>
          <a:xfrm>
            <a:off x="4838700" y="4549354"/>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26" idx="2"/>
            <a:endCxn id="125" idx="6"/>
          </p:cNvCxnSpPr>
          <p:nvPr/>
        </p:nvCxnSpPr>
        <p:spPr>
          <a:xfrm flipH="1">
            <a:off x="4267200" y="5044654"/>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3" name="Straight Arrow Connector 152"/>
          <p:cNvCxnSpPr>
            <a:stCxn id="65" idx="6"/>
            <a:endCxn id="66" idx="2"/>
          </p:cNvCxnSpPr>
          <p:nvPr/>
        </p:nvCxnSpPr>
        <p:spPr>
          <a:xfrm>
            <a:off x="6781800" y="1181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4" name="Straight Arrow Connector 153"/>
          <p:cNvCxnSpPr>
            <a:stCxn id="66" idx="6"/>
            <a:endCxn id="67" idx="2"/>
          </p:cNvCxnSpPr>
          <p:nvPr/>
        </p:nvCxnSpPr>
        <p:spPr>
          <a:xfrm>
            <a:off x="7620000" y="11811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7" name="Straight Arrow Connector 156"/>
          <p:cNvCxnSpPr>
            <a:stCxn id="67" idx="4"/>
            <a:endCxn id="77" idx="0"/>
          </p:cNvCxnSpPr>
          <p:nvPr/>
        </p:nvCxnSpPr>
        <p:spPr>
          <a:xfrm>
            <a:off x="8191500" y="1447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0" name="Straight Arrow Connector 159"/>
          <p:cNvCxnSpPr>
            <a:stCxn id="77" idx="4"/>
            <a:endCxn id="97" idx="0"/>
          </p:cNvCxnSpPr>
          <p:nvPr/>
        </p:nvCxnSpPr>
        <p:spPr>
          <a:xfrm flipH="1">
            <a:off x="8182793" y="2209800"/>
            <a:ext cx="8707"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178534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Binary Ninja Development</a:t>
            </a:r>
            <a:endParaRPr lang="en-US" dirty="0"/>
          </a:p>
        </p:txBody>
      </p:sp>
      <p:sp>
        <p:nvSpPr>
          <p:cNvPr id="8" name="Content Placeholder 2"/>
          <p:cNvSpPr>
            <a:spLocks noGrp="1"/>
          </p:cNvSpPr>
          <p:nvPr>
            <p:ph idx="1"/>
          </p:nvPr>
        </p:nvSpPr>
        <p:spPr>
          <a:xfrm>
            <a:off x="0" y="572105"/>
            <a:ext cx="9144000" cy="723295"/>
          </a:xfrm>
        </p:spPr>
        <p:txBody>
          <a:bodyPr/>
          <a:lstStyle/>
          <a:p>
            <a:r>
              <a:rPr lang="en-US" sz="3600" dirty="0" smtClean="0"/>
              <a:t>Proper .org Support</a:t>
            </a:r>
            <a:endParaRPr lang="en-US" sz="3600" dirty="0"/>
          </a:p>
        </p:txBody>
      </p:sp>
      <p:sp>
        <p:nvSpPr>
          <p:cNvPr id="58" name="Content Placeholder 2"/>
          <p:cNvSpPr txBox="1">
            <a:spLocks/>
          </p:cNvSpPr>
          <p:nvPr/>
        </p:nvSpPr>
        <p:spPr>
          <a:xfrm>
            <a:off x="152400" y="3810000"/>
            <a:ext cx="9144000" cy="2590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600" dirty="0"/>
          </a:p>
        </p:txBody>
      </p:sp>
      <p:pic>
        <p:nvPicPr>
          <p:cNvPr id="3" name="Picture 2" descr="Screen Shot 2018-05-17 at 9.4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14400"/>
            <a:ext cx="6553200" cy="6127140"/>
          </a:xfrm>
          <a:prstGeom prst="rect">
            <a:avLst/>
          </a:prstGeom>
        </p:spPr>
      </p:pic>
    </p:spTree>
    <p:extLst>
      <p:ext uri="{BB962C8B-B14F-4D97-AF65-F5344CB8AC3E}">
        <p14:creationId xmlns:p14="http://schemas.microsoft.com/office/powerpoint/2010/main" val="37704882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Islands Are The Guesser’s Starting Points</a:t>
            </a:r>
            <a:endParaRPr lang="en-US" dirty="0"/>
          </a:p>
        </p:txBody>
      </p:sp>
      <p:sp>
        <p:nvSpPr>
          <p:cNvPr id="26" name="Oval 25"/>
          <p:cNvSpPr/>
          <p:nvPr/>
        </p:nvSpPr>
        <p:spPr>
          <a:xfrm>
            <a:off x="4444901"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4910808" y="8845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0" name="Oval 59"/>
          <p:cNvSpPr/>
          <p:nvPr/>
        </p:nvSpPr>
        <p:spPr>
          <a:xfrm>
            <a:off x="5368008" y="8845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1" name="Oval 60"/>
          <p:cNvSpPr/>
          <p:nvPr/>
        </p:nvSpPr>
        <p:spPr>
          <a:xfrm>
            <a:off x="5825208" y="8845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2" name="Oval 61"/>
          <p:cNvSpPr/>
          <p:nvPr/>
        </p:nvSpPr>
        <p:spPr>
          <a:xfrm>
            <a:off x="6282408" y="8845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63" name="Oval 62"/>
          <p:cNvSpPr/>
          <p:nvPr/>
        </p:nvSpPr>
        <p:spPr>
          <a:xfrm>
            <a:off x="67396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71968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7654008" y="884577"/>
            <a:ext cx="327446" cy="327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6" name="Oval 65"/>
          <p:cNvSpPr/>
          <p:nvPr/>
        </p:nvSpPr>
        <p:spPr>
          <a:xfrm>
            <a:off x="8111208" y="884577"/>
            <a:ext cx="327446" cy="327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7" name="Oval 66"/>
          <p:cNvSpPr/>
          <p:nvPr/>
        </p:nvSpPr>
        <p:spPr>
          <a:xfrm>
            <a:off x="8568408" y="884577"/>
            <a:ext cx="327446" cy="327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68" name="Oval 67"/>
          <p:cNvSpPr/>
          <p:nvPr/>
        </p:nvSpPr>
        <p:spPr>
          <a:xfrm>
            <a:off x="4444901"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49108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5368008" y="13417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1" name="Oval 70"/>
          <p:cNvSpPr/>
          <p:nvPr/>
        </p:nvSpPr>
        <p:spPr>
          <a:xfrm>
            <a:off x="5825208" y="13417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2" name="Oval 71"/>
          <p:cNvSpPr/>
          <p:nvPr/>
        </p:nvSpPr>
        <p:spPr>
          <a:xfrm>
            <a:off x="6282408" y="13417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3" name="Oval 72"/>
          <p:cNvSpPr/>
          <p:nvPr/>
        </p:nvSpPr>
        <p:spPr>
          <a:xfrm>
            <a:off x="6739608" y="1341777"/>
            <a:ext cx="327446" cy="32744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74" name="Oval 73"/>
          <p:cNvSpPr/>
          <p:nvPr/>
        </p:nvSpPr>
        <p:spPr>
          <a:xfrm>
            <a:off x="7196808" y="1341777"/>
            <a:ext cx="327446" cy="327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75" name="Oval 74"/>
          <p:cNvSpPr/>
          <p:nvPr/>
        </p:nvSpPr>
        <p:spPr>
          <a:xfrm>
            <a:off x="7654008" y="1341777"/>
            <a:ext cx="327446" cy="327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76" name="Oval 75"/>
          <p:cNvSpPr/>
          <p:nvPr/>
        </p:nvSpPr>
        <p:spPr>
          <a:xfrm>
            <a:off x="81112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Oval 76"/>
          <p:cNvSpPr/>
          <p:nvPr/>
        </p:nvSpPr>
        <p:spPr>
          <a:xfrm>
            <a:off x="8568408" y="1341777"/>
            <a:ext cx="327446" cy="327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88" name="Oval 87"/>
          <p:cNvSpPr/>
          <p:nvPr/>
        </p:nvSpPr>
        <p:spPr>
          <a:xfrm>
            <a:off x="4436194"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4902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5359301" y="17989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91" name="Oval 90"/>
          <p:cNvSpPr/>
          <p:nvPr/>
        </p:nvSpPr>
        <p:spPr>
          <a:xfrm>
            <a:off x="5816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62737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67309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7188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76453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8102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8559701" y="1798977"/>
            <a:ext cx="327446" cy="327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dirty="0"/>
          </a:p>
        </p:txBody>
      </p:sp>
      <p:sp>
        <p:nvSpPr>
          <p:cNvPr id="98" name="Oval 97"/>
          <p:cNvSpPr/>
          <p:nvPr/>
        </p:nvSpPr>
        <p:spPr>
          <a:xfrm>
            <a:off x="4436194"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4902101" y="22561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00" name="Oval 99"/>
          <p:cNvSpPr/>
          <p:nvPr/>
        </p:nvSpPr>
        <p:spPr>
          <a:xfrm>
            <a:off x="5359301" y="22561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01" name="Oval 100"/>
          <p:cNvSpPr/>
          <p:nvPr/>
        </p:nvSpPr>
        <p:spPr>
          <a:xfrm>
            <a:off x="5816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6273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67309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4" name="Oval 103"/>
          <p:cNvSpPr/>
          <p:nvPr/>
        </p:nvSpPr>
        <p:spPr>
          <a:xfrm>
            <a:off x="71881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5" name="Oval 104"/>
          <p:cNvSpPr/>
          <p:nvPr/>
        </p:nvSpPr>
        <p:spPr>
          <a:xfrm>
            <a:off x="76453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8102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8559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4444901" y="27133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09" name="Oval 108"/>
          <p:cNvSpPr/>
          <p:nvPr/>
        </p:nvSpPr>
        <p:spPr>
          <a:xfrm>
            <a:off x="4910808" y="27133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10" name="Oval 109"/>
          <p:cNvSpPr/>
          <p:nvPr/>
        </p:nvSpPr>
        <p:spPr>
          <a:xfrm>
            <a:off x="5368008" y="27133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11" name="Oval 110"/>
          <p:cNvSpPr/>
          <p:nvPr/>
        </p:nvSpPr>
        <p:spPr>
          <a:xfrm>
            <a:off x="5825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2" name="Oval 111"/>
          <p:cNvSpPr/>
          <p:nvPr/>
        </p:nvSpPr>
        <p:spPr>
          <a:xfrm>
            <a:off x="62824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3" name="Oval 112"/>
          <p:cNvSpPr/>
          <p:nvPr/>
        </p:nvSpPr>
        <p:spPr>
          <a:xfrm>
            <a:off x="67396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4" name="Oval 113"/>
          <p:cNvSpPr/>
          <p:nvPr/>
        </p:nvSpPr>
        <p:spPr>
          <a:xfrm>
            <a:off x="71968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5" name="Oval 114"/>
          <p:cNvSpPr/>
          <p:nvPr/>
        </p:nvSpPr>
        <p:spPr>
          <a:xfrm>
            <a:off x="76540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6" name="Oval 115"/>
          <p:cNvSpPr/>
          <p:nvPr/>
        </p:nvSpPr>
        <p:spPr>
          <a:xfrm>
            <a:off x="8111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0" name="Oval 119"/>
          <p:cNvSpPr/>
          <p:nvPr/>
        </p:nvSpPr>
        <p:spPr>
          <a:xfrm>
            <a:off x="85684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4444901" y="31705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22" name="Oval 121"/>
          <p:cNvSpPr/>
          <p:nvPr/>
        </p:nvSpPr>
        <p:spPr>
          <a:xfrm>
            <a:off x="4910808" y="31705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23" name="Oval 122"/>
          <p:cNvSpPr/>
          <p:nvPr/>
        </p:nvSpPr>
        <p:spPr>
          <a:xfrm>
            <a:off x="53680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5825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62824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6" name="Oval 125"/>
          <p:cNvSpPr/>
          <p:nvPr/>
        </p:nvSpPr>
        <p:spPr>
          <a:xfrm>
            <a:off x="67396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7" name="Oval 126"/>
          <p:cNvSpPr/>
          <p:nvPr/>
        </p:nvSpPr>
        <p:spPr>
          <a:xfrm>
            <a:off x="71968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8" name="Oval 127"/>
          <p:cNvSpPr/>
          <p:nvPr/>
        </p:nvSpPr>
        <p:spPr>
          <a:xfrm>
            <a:off x="76540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30" name="Oval 129"/>
          <p:cNvSpPr/>
          <p:nvPr/>
        </p:nvSpPr>
        <p:spPr>
          <a:xfrm>
            <a:off x="8111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1" name="Oval 130"/>
          <p:cNvSpPr/>
          <p:nvPr/>
        </p:nvSpPr>
        <p:spPr>
          <a:xfrm>
            <a:off x="85684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8" name="Oval 137"/>
          <p:cNvSpPr/>
          <p:nvPr/>
        </p:nvSpPr>
        <p:spPr>
          <a:xfrm>
            <a:off x="4436194" y="3627777"/>
            <a:ext cx="327446" cy="3274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139" name="Oval 138"/>
          <p:cNvSpPr/>
          <p:nvPr/>
        </p:nvSpPr>
        <p:spPr>
          <a:xfrm>
            <a:off x="49021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1" name="Oval 140"/>
          <p:cNvSpPr/>
          <p:nvPr/>
        </p:nvSpPr>
        <p:spPr>
          <a:xfrm>
            <a:off x="53593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2" name="Oval 141"/>
          <p:cNvSpPr/>
          <p:nvPr/>
        </p:nvSpPr>
        <p:spPr>
          <a:xfrm>
            <a:off x="5816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3" name="Oval 142"/>
          <p:cNvSpPr/>
          <p:nvPr/>
        </p:nvSpPr>
        <p:spPr>
          <a:xfrm>
            <a:off x="62737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4" name="Oval 143"/>
          <p:cNvSpPr/>
          <p:nvPr/>
        </p:nvSpPr>
        <p:spPr>
          <a:xfrm>
            <a:off x="67309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5" name="Oval 144"/>
          <p:cNvSpPr/>
          <p:nvPr/>
        </p:nvSpPr>
        <p:spPr>
          <a:xfrm>
            <a:off x="71881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6" name="Oval 145"/>
          <p:cNvSpPr/>
          <p:nvPr/>
        </p:nvSpPr>
        <p:spPr>
          <a:xfrm>
            <a:off x="76453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7" name="Oval 146"/>
          <p:cNvSpPr/>
          <p:nvPr/>
        </p:nvSpPr>
        <p:spPr>
          <a:xfrm>
            <a:off x="8102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48" name="Oval 147"/>
          <p:cNvSpPr/>
          <p:nvPr/>
        </p:nvSpPr>
        <p:spPr>
          <a:xfrm>
            <a:off x="85597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8" name="Rectangle 117"/>
          <p:cNvSpPr/>
          <p:nvPr/>
        </p:nvSpPr>
        <p:spPr>
          <a:xfrm>
            <a:off x="228600" y="884576"/>
            <a:ext cx="3215640" cy="5744823"/>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sz="3200" dirty="0">
              <a:solidFill>
                <a:srgbClr val="000000"/>
              </a:solidFill>
            </a:endParaRPr>
          </a:p>
        </p:txBody>
      </p:sp>
      <p:sp>
        <p:nvSpPr>
          <p:cNvPr id="137" name="Diamond 136"/>
          <p:cNvSpPr/>
          <p:nvPr/>
        </p:nvSpPr>
        <p:spPr>
          <a:xfrm>
            <a:off x="965200" y="4419600"/>
            <a:ext cx="1270000" cy="1295400"/>
          </a:xfrm>
          <a:prstGeom prst="diamon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9" name="TextBox 148"/>
          <p:cNvSpPr txBox="1"/>
          <p:nvPr/>
        </p:nvSpPr>
        <p:spPr>
          <a:xfrm>
            <a:off x="1574800" y="5726668"/>
            <a:ext cx="609600" cy="369332"/>
          </a:xfrm>
          <a:prstGeom prst="rect">
            <a:avLst/>
          </a:prstGeom>
          <a:noFill/>
        </p:spPr>
        <p:txBody>
          <a:bodyPr wrap="square" rtlCol="0">
            <a:spAutoFit/>
          </a:bodyPr>
          <a:lstStyle/>
          <a:p>
            <a:r>
              <a:rPr lang="en-US" dirty="0" smtClean="0">
                <a:solidFill>
                  <a:srgbClr val="008000"/>
                </a:solidFill>
              </a:rPr>
              <a:t>yes</a:t>
            </a:r>
            <a:endParaRPr lang="en-US" dirty="0">
              <a:solidFill>
                <a:srgbClr val="008000"/>
              </a:solidFill>
            </a:endParaRPr>
          </a:p>
        </p:txBody>
      </p:sp>
      <p:sp>
        <p:nvSpPr>
          <p:cNvPr id="155" name="TextBox 154"/>
          <p:cNvSpPr txBox="1"/>
          <p:nvPr/>
        </p:nvSpPr>
        <p:spPr>
          <a:xfrm>
            <a:off x="990600" y="4876800"/>
            <a:ext cx="1219200" cy="369332"/>
          </a:xfrm>
          <a:prstGeom prst="rect">
            <a:avLst/>
          </a:prstGeom>
          <a:noFill/>
        </p:spPr>
        <p:txBody>
          <a:bodyPr wrap="square" rtlCol="0">
            <a:spAutoFit/>
          </a:bodyPr>
          <a:lstStyle/>
          <a:p>
            <a:pPr algn="ctr"/>
            <a:r>
              <a:rPr lang="en-US" dirty="0" smtClean="0"/>
              <a:t>MATCH?</a:t>
            </a:r>
            <a:endParaRPr lang="en-US" dirty="0"/>
          </a:p>
        </p:txBody>
      </p:sp>
      <p:sp>
        <p:nvSpPr>
          <p:cNvPr id="156" name="Rectangle 155"/>
          <p:cNvSpPr/>
          <p:nvPr/>
        </p:nvSpPr>
        <p:spPr>
          <a:xfrm>
            <a:off x="609600" y="3352800"/>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8" name="TextBox 157"/>
          <p:cNvSpPr txBox="1"/>
          <p:nvPr/>
        </p:nvSpPr>
        <p:spPr>
          <a:xfrm>
            <a:off x="609600" y="3429000"/>
            <a:ext cx="1981200" cy="369332"/>
          </a:xfrm>
          <a:prstGeom prst="rect">
            <a:avLst/>
          </a:prstGeom>
          <a:noFill/>
        </p:spPr>
        <p:txBody>
          <a:bodyPr wrap="square" rtlCol="0">
            <a:spAutoFit/>
          </a:bodyPr>
          <a:lstStyle/>
          <a:p>
            <a:pPr algn="ctr"/>
            <a:r>
              <a:rPr lang="en-US" dirty="0" smtClean="0"/>
              <a:t>DISASSEMBLER</a:t>
            </a:r>
            <a:endParaRPr lang="en-US" dirty="0"/>
          </a:p>
        </p:txBody>
      </p:sp>
      <p:cxnSp>
        <p:nvCxnSpPr>
          <p:cNvPr id="159" name="Straight Arrow Connector 158"/>
          <p:cNvCxnSpPr>
            <a:endCxn id="137" idx="0"/>
          </p:cNvCxnSpPr>
          <p:nvPr/>
        </p:nvCxnSpPr>
        <p:spPr>
          <a:xfrm>
            <a:off x="1600200" y="3886200"/>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1" name="Rectangle 160"/>
          <p:cNvSpPr/>
          <p:nvPr/>
        </p:nvSpPr>
        <p:spPr>
          <a:xfrm>
            <a:off x="609600" y="1214321"/>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2" name="TextBox 161"/>
          <p:cNvSpPr txBox="1"/>
          <p:nvPr/>
        </p:nvSpPr>
        <p:spPr>
          <a:xfrm>
            <a:off x="990600" y="1290521"/>
            <a:ext cx="1219200" cy="369332"/>
          </a:xfrm>
          <a:prstGeom prst="rect">
            <a:avLst/>
          </a:prstGeom>
          <a:noFill/>
        </p:spPr>
        <p:txBody>
          <a:bodyPr wrap="square" rtlCol="0">
            <a:spAutoFit/>
          </a:bodyPr>
          <a:lstStyle/>
          <a:p>
            <a:pPr algn="ctr"/>
            <a:r>
              <a:rPr lang="en-US" dirty="0" smtClean="0"/>
              <a:t>GUESS</a:t>
            </a:r>
            <a:endParaRPr lang="en-US" dirty="0"/>
          </a:p>
        </p:txBody>
      </p:sp>
      <p:cxnSp>
        <p:nvCxnSpPr>
          <p:cNvPr id="163" name="Straight Arrow Connector 162"/>
          <p:cNvCxnSpPr/>
          <p:nvPr/>
        </p:nvCxnSpPr>
        <p:spPr>
          <a:xfrm>
            <a:off x="1604712" y="2819400"/>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4" name="Straight Connector 163"/>
          <p:cNvCxnSpPr>
            <a:stCxn id="137" idx="3"/>
          </p:cNvCxnSpPr>
          <p:nvPr/>
        </p:nvCxnSpPr>
        <p:spPr>
          <a:xfrm>
            <a:off x="2235200" y="5067300"/>
            <a:ext cx="939800" cy="0"/>
          </a:xfrm>
          <a:prstGeom prst="line">
            <a:avLst/>
          </a:prstGeom>
        </p:spPr>
        <p:style>
          <a:lnRef idx="1">
            <a:schemeClr val="dk1"/>
          </a:lnRef>
          <a:fillRef idx="0">
            <a:schemeClr val="dk1"/>
          </a:fillRef>
          <a:effectRef idx="0">
            <a:schemeClr val="dk1"/>
          </a:effectRef>
          <a:fontRef idx="minor">
            <a:schemeClr val="tx1"/>
          </a:fontRef>
        </p:style>
      </p:cxnSp>
      <p:cxnSp>
        <p:nvCxnSpPr>
          <p:cNvPr id="165" name="Straight Connector 164"/>
          <p:cNvCxnSpPr/>
          <p:nvPr/>
        </p:nvCxnSpPr>
        <p:spPr>
          <a:xfrm flipV="1">
            <a:off x="3175000" y="1481021"/>
            <a:ext cx="0" cy="3580445"/>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Arrow Connector 165"/>
          <p:cNvCxnSpPr>
            <a:endCxn id="161" idx="3"/>
          </p:cNvCxnSpPr>
          <p:nvPr/>
        </p:nvCxnSpPr>
        <p:spPr>
          <a:xfrm flipH="1">
            <a:off x="2590800" y="1481021"/>
            <a:ext cx="584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7" name="TextBox 166"/>
          <p:cNvSpPr txBox="1"/>
          <p:nvPr/>
        </p:nvSpPr>
        <p:spPr>
          <a:xfrm>
            <a:off x="2260600" y="4692134"/>
            <a:ext cx="6096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169" name="Content Placeholder 2"/>
          <p:cNvSpPr>
            <a:spLocks noGrp="1"/>
          </p:cNvSpPr>
          <p:nvPr>
            <p:ph idx="1"/>
          </p:nvPr>
        </p:nvSpPr>
        <p:spPr>
          <a:xfrm>
            <a:off x="609600" y="1775245"/>
            <a:ext cx="1981200" cy="1044155"/>
          </a:xfrm>
          <a:solidFill>
            <a:schemeClr val="bg1">
              <a:lumMod val="85000"/>
            </a:schemeClr>
          </a:solidFill>
        </p:spPr>
        <p:txBody>
          <a:bodyPr/>
          <a:lstStyle/>
          <a:p>
            <a:pPr marL="0" indent="0">
              <a:buNone/>
            </a:pPr>
            <a:r>
              <a:rPr lang="en-US" sz="1000" dirty="0" smtClean="0"/>
              <a:t>. . .</a:t>
            </a:r>
            <a:br>
              <a:rPr lang="en-US" sz="1000" dirty="0" smtClean="0"/>
            </a:br>
            <a:r>
              <a:rPr lang="en-US" sz="1000" dirty="0" smtClean="0"/>
              <a:t>case SUBV:</a:t>
            </a:r>
            <a:br>
              <a:rPr lang="en-US" sz="1000" dirty="0" smtClean="0"/>
            </a:br>
            <a:r>
              <a:rPr lang="en-US" sz="1000" dirty="0" smtClean="0"/>
              <a:t>case SAT:</a:t>
            </a:r>
            <a:br>
              <a:rPr lang="en-US" sz="1000" dirty="0" smtClean="0"/>
            </a:br>
            <a:r>
              <a:rPr lang="en-US" sz="1000" dirty="0" smtClean="0"/>
              <a:t>case SRAI:</a:t>
            </a:r>
            <a:br>
              <a:rPr lang="en-US" sz="1000" dirty="0" smtClean="0"/>
            </a:br>
            <a:r>
              <a:rPr lang="en-US" sz="1000" dirty="0" smtClean="0"/>
              <a:t>case SRA:</a:t>
            </a:r>
            <a:br>
              <a:rPr lang="en-US" sz="1000" dirty="0" smtClean="0"/>
            </a:br>
            <a:r>
              <a:rPr lang="en-US" sz="1000" dirty="0" smtClean="0"/>
              <a:t>. . .</a:t>
            </a:r>
            <a:endParaRPr lang="en-US" sz="1000" dirty="0"/>
          </a:p>
        </p:txBody>
      </p:sp>
      <p:cxnSp>
        <p:nvCxnSpPr>
          <p:cNvPr id="6" name="Curved Connector 5"/>
          <p:cNvCxnSpPr>
            <a:endCxn id="138" idx="2"/>
          </p:cNvCxnSpPr>
          <p:nvPr/>
        </p:nvCxnSpPr>
        <p:spPr>
          <a:xfrm>
            <a:off x="1574800" y="2583623"/>
            <a:ext cx="2861394" cy="1207877"/>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70" name="Curved Connector 169"/>
          <p:cNvCxnSpPr>
            <a:endCxn id="59" idx="2"/>
          </p:cNvCxnSpPr>
          <p:nvPr/>
        </p:nvCxnSpPr>
        <p:spPr>
          <a:xfrm flipV="1">
            <a:off x="1574800" y="1048300"/>
            <a:ext cx="3336008" cy="1078123"/>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71" name="Curved Connector 170"/>
          <p:cNvCxnSpPr>
            <a:endCxn id="143" idx="1"/>
          </p:cNvCxnSpPr>
          <p:nvPr/>
        </p:nvCxnSpPr>
        <p:spPr>
          <a:xfrm>
            <a:off x="1574800" y="2438400"/>
            <a:ext cx="4746854" cy="1237330"/>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72" name="Curved Connector 171"/>
          <p:cNvCxnSpPr>
            <a:endCxn id="75" idx="1"/>
          </p:cNvCxnSpPr>
          <p:nvPr/>
        </p:nvCxnSpPr>
        <p:spPr>
          <a:xfrm flipV="1">
            <a:off x="1574800" y="1389730"/>
            <a:ext cx="6127161" cy="889093"/>
          </a:xfrm>
          <a:prstGeom prst="curvedConnector4">
            <a:avLst>
              <a:gd name="adj1" fmla="val 49609"/>
              <a:gd name="adj2" fmla="val 131105"/>
            </a:avLst>
          </a:prstGeom>
          <a:ln>
            <a:tailEnd type="arrow"/>
          </a:ln>
        </p:spPr>
        <p:style>
          <a:lnRef idx="1">
            <a:schemeClr val="dk1"/>
          </a:lnRef>
          <a:fillRef idx="0">
            <a:schemeClr val="dk1"/>
          </a:fillRef>
          <a:effectRef idx="0">
            <a:schemeClr val="dk1"/>
          </a:effectRef>
          <a:fontRef idx="minor">
            <a:schemeClr val="tx1"/>
          </a:fontRef>
        </p:style>
      </p:cxnSp>
      <p:sp>
        <p:nvSpPr>
          <p:cNvPr id="173" name="Content Placeholder 2"/>
          <p:cNvSpPr txBox="1">
            <a:spLocks/>
          </p:cNvSpPr>
          <p:nvPr/>
        </p:nvSpPr>
        <p:spPr>
          <a:xfrm>
            <a:off x="3808008" y="4495799"/>
            <a:ext cx="4954991" cy="2133599"/>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PPC:</a:t>
            </a:r>
            <a:br>
              <a:rPr lang="en-US" dirty="0" smtClean="0"/>
            </a:br>
            <a:r>
              <a:rPr lang="en-US" dirty="0" smtClean="0"/>
              <a:t>~1000 </a:t>
            </a:r>
            <a:r>
              <a:rPr lang="en-US" dirty="0" err="1" smtClean="0"/>
              <a:t>opcodes</a:t>
            </a:r>
            <a:r>
              <a:rPr lang="en-US" dirty="0"/>
              <a:t/>
            </a:r>
            <a:br>
              <a:rPr lang="en-US" dirty="0"/>
            </a:br>
            <a:r>
              <a:rPr lang="en-US" dirty="0" smtClean="0"/>
              <a:t>~75% defined</a:t>
            </a:r>
            <a:br>
              <a:rPr lang="en-US" dirty="0" smtClean="0"/>
            </a:br>
            <a:r>
              <a:rPr lang="en-US" dirty="0" smtClean="0"/>
              <a:t>~3 million </a:t>
            </a:r>
            <a:r>
              <a:rPr lang="en-US" dirty="0" err="1" smtClean="0"/>
              <a:t>instrs</a:t>
            </a:r>
            <a:r>
              <a:rPr lang="en-US" dirty="0" smtClean="0"/>
              <a:t>/island</a:t>
            </a:r>
            <a:br>
              <a:rPr lang="en-US" dirty="0" smtClean="0"/>
            </a:br>
            <a:endParaRPr lang="en-US" dirty="0"/>
          </a:p>
        </p:txBody>
      </p:sp>
      <p:cxnSp>
        <p:nvCxnSpPr>
          <p:cNvPr id="174" name="Straight Arrow Connector 173"/>
          <p:cNvCxnSpPr/>
          <p:nvPr/>
        </p:nvCxnSpPr>
        <p:spPr>
          <a:xfrm>
            <a:off x="1600200" y="5726668"/>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34401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Case: Separated Distant Regions</a:t>
            </a:r>
            <a:endParaRPr lang="en-US" dirty="0"/>
          </a:p>
        </p:txBody>
      </p:sp>
      <p:sp>
        <p:nvSpPr>
          <p:cNvPr id="26" name="Oval 25"/>
          <p:cNvSpPr/>
          <p:nvPr/>
        </p:nvSpPr>
        <p:spPr>
          <a:xfrm>
            <a:off x="381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1219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0" name="Oval 59"/>
          <p:cNvSpPr/>
          <p:nvPr/>
        </p:nvSpPr>
        <p:spPr>
          <a:xfrm>
            <a:off x="2057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1" name="Oval 60"/>
          <p:cNvSpPr/>
          <p:nvPr/>
        </p:nvSpPr>
        <p:spPr>
          <a:xfrm>
            <a:off x="28956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2" name="Oval 61"/>
          <p:cNvSpPr/>
          <p:nvPr/>
        </p:nvSpPr>
        <p:spPr>
          <a:xfrm>
            <a:off x="3733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45720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4102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62484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6" name="Oval 65"/>
          <p:cNvSpPr/>
          <p:nvPr/>
        </p:nvSpPr>
        <p:spPr>
          <a:xfrm>
            <a:off x="70866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7" name="Oval 66"/>
          <p:cNvSpPr/>
          <p:nvPr/>
        </p:nvSpPr>
        <p:spPr>
          <a:xfrm>
            <a:off x="7924800" y="914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8" name="Oval 67"/>
          <p:cNvSpPr/>
          <p:nvPr/>
        </p:nvSpPr>
        <p:spPr>
          <a:xfrm>
            <a:off x="381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1219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2057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1" name="Oval 70"/>
          <p:cNvSpPr/>
          <p:nvPr/>
        </p:nvSpPr>
        <p:spPr>
          <a:xfrm>
            <a:off x="2895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3733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3" name="Oval 72"/>
          <p:cNvSpPr/>
          <p:nvPr/>
        </p:nvSpPr>
        <p:spPr>
          <a:xfrm>
            <a:off x="45720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4" name="Oval 73"/>
          <p:cNvSpPr/>
          <p:nvPr/>
        </p:nvSpPr>
        <p:spPr>
          <a:xfrm>
            <a:off x="54102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62484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6" name="Oval 75"/>
          <p:cNvSpPr/>
          <p:nvPr/>
        </p:nvSpPr>
        <p:spPr>
          <a:xfrm>
            <a:off x="70866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Oval 76"/>
          <p:cNvSpPr/>
          <p:nvPr/>
        </p:nvSpPr>
        <p:spPr>
          <a:xfrm>
            <a:off x="7924800" y="1676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8" name="Oval 87"/>
          <p:cNvSpPr/>
          <p:nvPr/>
        </p:nvSpPr>
        <p:spPr>
          <a:xfrm>
            <a:off x="372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12104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2028260" y="2438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1" name="Oval 90"/>
          <p:cNvSpPr/>
          <p:nvPr/>
        </p:nvSpPr>
        <p:spPr>
          <a:xfrm>
            <a:off x="2866460" y="2438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2" name="Oval 91"/>
          <p:cNvSpPr/>
          <p:nvPr/>
        </p:nvSpPr>
        <p:spPr>
          <a:xfrm>
            <a:off x="3704660" y="2438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3" name="Oval 92"/>
          <p:cNvSpPr/>
          <p:nvPr/>
        </p:nvSpPr>
        <p:spPr>
          <a:xfrm>
            <a:off x="45632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381060" y="2438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5" name="Oval 94"/>
          <p:cNvSpPr/>
          <p:nvPr/>
        </p:nvSpPr>
        <p:spPr>
          <a:xfrm>
            <a:off x="6219260" y="2438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6" name="Oval 95"/>
          <p:cNvSpPr/>
          <p:nvPr/>
        </p:nvSpPr>
        <p:spPr>
          <a:xfrm>
            <a:off x="7057460" y="2438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7" name="Oval 96"/>
          <p:cNvSpPr/>
          <p:nvPr/>
        </p:nvSpPr>
        <p:spPr>
          <a:xfrm>
            <a:off x="7916093" y="2438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8" name="Oval 97"/>
          <p:cNvSpPr/>
          <p:nvPr/>
        </p:nvSpPr>
        <p:spPr>
          <a:xfrm>
            <a:off x="372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1210493"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0" name="Oval 99"/>
          <p:cNvSpPr/>
          <p:nvPr/>
        </p:nvSpPr>
        <p:spPr>
          <a:xfrm>
            <a:off x="2028260"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1" name="Oval 100"/>
          <p:cNvSpPr/>
          <p:nvPr/>
        </p:nvSpPr>
        <p:spPr>
          <a:xfrm>
            <a:off x="2866460"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2" name="Oval 101"/>
          <p:cNvSpPr/>
          <p:nvPr/>
        </p:nvSpPr>
        <p:spPr>
          <a:xfrm>
            <a:off x="3725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45632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4" name="Oval 103"/>
          <p:cNvSpPr/>
          <p:nvPr/>
        </p:nvSpPr>
        <p:spPr>
          <a:xfrm>
            <a:off x="5381060"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5" name="Oval 104"/>
          <p:cNvSpPr/>
          <p:nvPr/>
        </p:nvSpPr>
        <p:spPr>
          <a:xfrm>
            <a:off x="6219260"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6" name="Oval 105"/>
          <p:cNvSpPr/>
          <p:nvPr/>
        </p:nvSpPr>
        <p:spPr>
          <a:xfrm>
            <a:off x="7057460" y="32004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7" name="Oval 106"/>
          <p:cNvSpPr/>
          <p:nvPr/>
        </p:nvSpPr>
        <p:spPr>
          <a:xfrm>
            <a:off x="7916093" y="32004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381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9" name="Oval 108"/>
          <p:cNvSpPr/>
          <p:nvPr/>
        </p:nvSpPr>
        <p:spPr>
          <a:xfrm>
            <a:off x="1219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0" name="Oval 109"/>
          <p:cNvSpPr/>
          <p:nvPr/>
        </p:nvSpPr>
        <p:spPr>
          <a:xfrm>
            <a:off x="2036967"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1" name="Oval 110"/>
          <p:cNvSpPr/>
          <p:nvPr/>
        </p:nvSpPr>
        <p:spPr>
          <a:xfrm>
            <a:off x="2875167"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2" name="Oval 111"/>
          <p:cNvSpPr/>
          <p:nvPr/>
        </p:nvSpPr>
        <p:spPr>
          <a:xfrm>
            <a:off x="3733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3" name="Oval 112"/>
          <p:cNvSpPr/>
          <p:nvPr/>
        </p:nvSpPr>
        <p:spPr>
          <a:xfrm>
            <a:off x="45720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4" name="Oval 113"/>
          <p:cNvSpPr/>
          <p:nvPr/>
        </p:nvSpPr>
        <p:spPr>
          <a:xfrm>
            <a:off x="54102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5" name="Oval 114"/>
          <p:cNvSpPr/>
          <p:nvPr/>
        </p:nvSpPr>
        <p:spPr>
          <a:xfrm>
            <a:off x="6248400"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6" name="Oval 115"/>
          <p:cNvSpPr/>
          <p:nvPr/>
        </p:nvSpPr>
        <p:spPr>
          <a:xfrm>
            <a:off x="7066167" y="40159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0" name="Oval 119"/>
          <p:cNvSpPr/>
          <p:nvPr/>
        </p:nvSpPr>
        <p:spPr>
          <a:xfrm>
            <a:off x="7924800" y="4015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381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2" name="Oval 121"/>
          <p:cNvSpPr/>
          <p:nvPr/>
        </p:nvSpPr>
        <p:spPr>
          <a:xfrm>
            <a:off x="1219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3" name="Oval 122"/>
          <p:cNvSpPr/>
          <p:nvPr/>
        </p:nvSpPr>
        <p:spPr>
          <a:xfrm>
            <a:off x="2057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2895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3733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6" name="Oval 125"/>
          <p:cNvSpPr/>
          <p:nvPr/>
        </p:nvSpPr>
        <p:spPr>
          <a:xfrm>
            <a:off x="45720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7" name="Oval 126"/>
          <p:cNvSpPr/>
          <p:nvPr/>
        </p:nvSpPr>
        <p:spPr>
          <a:xfrm>
            <a:off x="54102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8" name="Oval 127"/>
          <p:cNvSpPr/>
          <p:nvPr/>
        </p:nvSpPr>
        <p:spPr>
          <a:xfrm>
            <a:off x="62484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0" name="Oval 129"/>
          <p:cNvSpPr/>
          <p:nvPr/>
        </p:nvSpPr>
        <p:spPr>
          <a:xfrm>
            <a:off x="70866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1" name="Oval 130"/>
          <p:cNvSpPr/>
          <p:nvPr/>
        </p:nvSpPr>
        <p:spPr>
          <a:xfrm>
            <a:off x="7924800" y="4777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8" name="Oval 137"/>
          <p:cNvSpPr/>
          <p:nvPr/>
        </p:nvSpPr>
        <p:spPr>
          <a:xfrm>
            <a:off x="372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9" name="Oval 138"/>
          <p:cNvSpPr/>
          <p:nvPr/>
        </p:nvSpPr>
        <p:spPr>
          <a:xfrm>
            <a:off x="1210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1" name="Oval 140"/>
          <p:cNvSpPr/>
          <p:nvPr/>
        </p:nvSpPr>
        <p:spPr>
          <a:xfrm>
            <a:off x="2048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2" name="Oval 141"/>
          <p:cNvSpPr/>
          <p:nvPr/>
        </p:nvSpPr>
        <p:spPr>
          <a:xfrm>
            <a:off x="2886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3" name="Oval 142"/>
          <p:cNvSpPr/>
          <p:nvPr/>
        </p:nvSpPr>
        <p:spPr>
          <a:xfrm>
            <a:off x="3725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4" name="Oval 143"/>
          <p:cNvSpPr/>
          <p:nvPr/>
        </p:nvSpPr>
        <p:spPr>
          <a:xfrm>
            <a:off x="45632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5" name="Oval 144"/>
          <p:cNvSpPr/>
          <p:nvPr/>
        </p:nvSpPr>
        <p:spPr>
          <a:xfrm>
            <a:off x="54014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6" name="Oval 145"/>
          <p:cNvSpPr/>
          <p:nvPr/>
        </p:nvSpPr>
        <p:spPr>
          <a:xfrm>
            <a:off x="62396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7" name="Oval 146"/>
          <p:cNvSpPr/>
          <p:nvPr/>
        </p:nvSpPr>
        <p:spPr>
          <a:xfrm>
            <a:off x="70778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8" name="Oval 147"/>
          <p:cNvSpPr/>
          <p:nvPr/>
        </p:nvSpPr>
        <p:spPr>
          <a:xfrm>
            <a:off x="7916093" y="55399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 name="Straight Connector 3"/>
          <p:cNvCxnSpPr>
            <a:stCxn id="90" idx="4"/>
            <a:endCxn id="100" idx="0"/>
          </p:cNvCxnSpPr>
          <p:nvPr/>
        </p:nvCxnSpPr>
        <p:spPr>
          <a:xfrm>
            <a:off x="2294960" y="29718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a:endCxn id="99" idx="6"/>
          </p:cNvCxnSpPr>
          <p:nvPr/>
        </p:nvCxnSpPr>
        <p:spPr>
          <a:xfrm flipH="1">
            <a:off x="1743893" y="34671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a:stCxn id="100" idx="4"/>
            <a:endCxn id="110" idx="0"/>
          </p:cNvCxnSpPr>
          <p:nvPr/>
        </p:nvCxnSpPr>
        <p:spPr>
          <a:xfrm>
            <a:off x="2294960" y="37338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a:endCxn id="101" idx="2"/>
          </p:cNvCxnSpPr>
          <p:nvPr/>
        </p:nvCxnSpPr>
        <p:spPr>
          <a:xfrm>
            <a:off x="2582093" y="34671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a:stCxn id="91" idx="2"/>
            <a:endCxn id="90" idx="6"/>
          </p:cNvCxnSpPr>
          <p:nvPr/>
        </p:nvCxnSpPr>
        <p:spPr>
          <a:xfrm flipH="1">
            <a:off x="2561660" y="27051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a:stCxn id="91" idx="4"/>
            <a:endCxn id="101" idx="0"/>
          </p:cNvCxnSpPr>
          <p:nvPr/>
        </p:nvCxnSpPr>
        <p:spPr>
          <a:xfrm>
            <a:off x="3133160" y="29718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a:stCxn id="101" idx="4"/>
            <a:endCxn id="111" idx="0"/>
          </p:cNvCxnSpPr>
          <p:nvPr/>
        </p:nvCxnSpPr>
        <p:spPr>
          <a:xfrm>
            <a:off x="3133160" y="37338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a:stCxn id="110" idx="6"/>
            <a:endCxn id="111" idx="2"/>
          </p:cNvCxnSpPr>
          <p:nvPr/>
        </p:nvCxnSpPr>
        <p:spPr>
          <a:xfrm>
            <a:off x="2570367" y="4282654"/>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a:xfrm>
            <a:off x="6477000" y="29718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flipH="1">
            <a:off x="5925933" y="34671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a:off x="6477000" y="37338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a:off x="6764133" y="34671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flipH="1">
            <a:off x="6743700" y="27051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a:off x="7315200" y="29718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34" name="Straight Connector 133"/>
          <p:cNvCxnSpPr/>
          <p:nvPr/>
        </p:nvCxnSpPr>
        <p:spPr>
          <a:xfrm>
            <a:off x="7315200" y="37338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a:off x="6752407" y="4282654"/>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flipH="1">
            <a:off x="5914460" y="27051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37" name="Straight Connector 136"/>
          <p:cNvCxnSpPr/>
          <p:nvPr/>
        </p:nvCxnSpPr>
        <p:spPr>
          <a:xfrm>
            <a:off x="5638800" y="29718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flipH="1">
            <a:off x="3408567" y="2696732"/>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p:cNvCxnSpPr>
            <a:stCxn id="93" idx="2"/>
            <a:endCxn id="92" idx="6"/>
          </p:cNvCxnSpPr>
          <p:nvPr/>
        </p:nvCxnSpPr>
        <p:spPr>
          <a:xfrm flipH="1">
            <a:off x="4238060" y="2705100"/>
            <a:ext cx="325233" cy="0"/>
          </a:xfrm>
          <a:prstGeom prst="line">
            <a:avLst/>
          </a:prstGeom>
        </p:spPr>
        <p:style>
          <a:lnRef idx="2">
            <a:schemeClr val="dk1"/>
          </a:lnRef>
          <a:fillRef idx="0">
            <a:schemeClr val="dk1"/>
          </a:fillRef>
          <a:effectRef idx="1">
            <a:schemeClr val="dk1"/>
          </a:effectRef>
          <a:fontRef idx="minor">
            <a:schemeClr val="tx1"/>
          </a:fontRef>
        </p:style>
      </p:cxnSp>
      <p:cxnSp>
        <p:nvCxnSpPr>
          <p:cNvPr id="150" name="Straight Connector 149"/>
          <p:cNvCxnSpPr>
            <a:stCxn id="94" idx="2"/>
            <a:endCxn id="93" idx="6"/>
          </p:cNvCxnSpPr>
          <p:nvPr/>
        </p:nvCxnSpPr>
        <p:spPr>
          <a:xfrm flipH="1">
            <a:off x="5096693" y="2705100"/>
            <a:ext cx="284367"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66664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Regions Are Better</a:t>
            </a:r>
            <a:endParaRPr lang="en-US" dirty="0"/>
          </a:p>
        </p:txBody>
      </p:sp>
      <p:sp>
        <p:nvSpPr>
          <p:cNvPr id="88" name="Oval 87"/>
          <p:cNvSpPr/>
          <p:nvPr/>
        </p:nvSpPr>
        <p:spPr>
          <a:xfrm>
            <a:off x="372293" y="116564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1210493" y="116564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0" name="Oval 89"/>
          <p:cNvSpPr/>
          <p:nvPr/>
        </p:nvSpPr>
        <p:spPr>
          <a:xfrm>
            <a:off x="2028260" y="1165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1" name="Oval 90"/>
          <p:cNvSpPr/>
          <p:nvPr/>
        </p:nvSpPr>
        <p:spPr>
          <a:xfrm>
            <a:off x="2866460" y="1165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2" name="Oval 91"/>
          <p:cNvSpPr/>
          <p:nvPr/>
        </p:nvSpPr>
        <p:spPr>
          <a:xfrm>
            <a:off x="3704660" y="1165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3" name="Oval 92"/>
          <p:cNvSpPr/>
          <p:nvPr/>
        </p:nvSpPr>
        <p:spPr>
          <a:xfrm>
            <a:off x="4563293" y="1165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4" name="Oval 93"/>
          <p:cNvSpPr/>
          <p:nvPr/>
        </p:nvSpPr>
        <p:spPr>
          <a:xfrm>
            <a:off x="5381060" y="1165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5" name="Oval 94"/>
          <p:cNvSpPr/>
          <p:nvPr/>
        </p:nvSpPr>
        <p:spPr>
          <a:xfrm>
            <a:off x="6219260" y="1165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6" name="Oval 95"/>
          <p:cNvSpPr/>
          <p:nvPr/>
        </p:nvSpPr>
        <p:spPr>
          <a:xfrm>
            <a:off x="7057460" y="1165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7" name="Oval 96"/>
          <p:cNvSpPr/>
          <p:nvPr/>
        </p:nvSpPr>
        <p:spPr>
          <a:xfrm>
            <a:off x="7916093" y="116564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8" name="Oval 97"/>
          <p:cNvSpPr/>
          <p:nvPr/>
        </p:nvSpPr>
        <p:spPr>
          <a:xfrm>
            <a:off x="372293" y="192764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9" name="Oval 98"/>
          <p:cNvSpPr/>
          <p:nvPr/>
        </p:nvSpPr>
        <p:spPr>
          <a:xfrm>
            <a:off x="1210493"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0" name="Oval 99"/>
          <p:cNvSpPr/>
          <p:nvPr/>
        </p:nvSpPr>
        <p:spPr>
          <a:xfrm>
            <a:off x="2028260"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1" name="Oval 100"/>
          <p:cNvSpPr/>
          <p:nvPr/>
        </p:nvSpPr>
        <p:spPr>
          <a:xfrm>
            <a:off x="2866460"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2" name="Oval 101"/>
          <p:cNvSpPr/>
          <p:nvPr/>
        </p:nvSpPr>
        <p:spPr>
          <a:xfrm>
            <a:off x="3725093"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3" name="Oval 102"/>
          <p:cNvSpPr/>
          <p:nvPr/>
        </p:nvSpPr>
        <p:spPr>
          <a:xfrm>
            <a:off x="4563293"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4" name="Oval 103"/>
          <p:cNvSpPr/>
          <p:nvPr/>
        </p:nvSpPr>
        <p:spPr>
          <a:xfrm>
            <a:off x="5381060"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5" name="Oval 104"/>
          <p:cNvSpPr/>
          <p:nvPr/>
        </p:nvSpPr>
        <p:spPr>
          <a:xfrm>
            <a:off x="6219260"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6" name="Oval 105"/>
          <p:cNvSpPr/>
          <p:nvPr/>
        </p:nvSpPr>
        <p:spPr>
          <a:xfrm>
            <a:off x="7057460" y="1927646"/>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7" name="Oval 106"/>
          <p:cNvSpPr/>
          <p:nvPr/>
        </p:nvSpPr>
        <p:spPr>
          <a:xfrm>
            <a:off x="7916093" y="1927646"/>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381000" y="2743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9" name="Oval 108"/>
          <p:cNvSpPr/>
          <p:nvPr/>
        </p:nvSpPr>
        <p:spPr>
          <a:xfrm>
            <a:off x="1219200" y="2743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0" name="Oval 109"/>
          <p:cNvSpPr/>
          <p:nvPr/>
        </p:nvSpPr>
        <p:spPr>
          <a:xfrm>
            <a:off x="2036967" y="2743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1" name="Oval 110"/>
          <p:cNvSpPr/>
          <p:nvPr/>
        </p:nvSpPr>
        <p:spPr>
          <a:xfrm>
            <a:off x="2875167" y="2743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2" name="Oval 111"/>
          <p:cNvSpPr/>
          <p:nvPr/>
        </p:nvSpPr>
        <p:spPr>
          <a:xfrm>
            <a:off x="3733800" y="2743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3" name="Oval 112"/>
          <p:cNvSpPr/>
          <p:nvPr/>
        </p:nvSpPr>
        <p:spPr>
          <a:xfrm>
            <a:off x="4572000" y="2743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4" name="Oval 113"/>
          <p:cNvSpPr/>
          <p:nvPr/>
        </p:nvSpPr>
        <p:spPr>
          <a:xfrm>
            <a:off x="5410200" y="2743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5" name="Oval 114"/>
          <p:cNvSpPr/>
          <p:nvPr/>
        </p:nvSpPr>
        <p:spPr>
          <a:xfrm>
            <a:off x="6248400" y="2743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6" name="Oval 115"/>
          <p:cNvSpPr/>
          <p:nvPr/>
        </p:nvSpPr>
        <p:spPr>
          <a:xfrm>
            <a:off x="7066167" y="2743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0" name="Oval 119"/>
          <p:cNvSpPr/>
          <p:nvPr/>
        </p:nvSpPr>
        <p:spPr>
          <a:xfrm>
            <a:off x="7924800" y="2743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 name="Straight Connector 3"/>
          <p:cNvCxnSpPr>
            <a:stCxn id="90" idx="4"/>
            <a:endCxn id="100" idx="0"/>
          </p:cNvCxnSpPr>
          <p:nvPr/>
        </p:nvCxnSpPr>
        <p:spPr>
          <a:xfrm>
            <a:off x="2294960" y="1699046"/>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a:endCxn id="99" idx="6"/>
          </p:cNvCxnSpPr>
          <p:nvPr/>
        </p:nvCxnSpPr>
        <p:spPr>
          <a:xfrm flipH="1">
            <a:off x="1743893" y="2194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a:stCxn id="100" idx="4"/>
            <a:endCxn id="110" idx="0"/>
          </p:cNvCxnSpPr>
          <p:nvPr/>
        </p:nvCxnSpPr>
        <p:spPr>
          <a:xfrm>
            <a:off x="2294960" y="2461046"/>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a:endCxn id="101" idx="2"/>
          </p:cNvCxnSpPr>
          <p:nvPr/>
        </p:nvCxnSpPr>
        <p:spPr>
          <a:xfrm>
            <a:off x="2582093" y="2194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a:stCxn id="91" idx="2"/>
            <a:endCxn id="90" idx="6"/>
          </p:cNvCxnSpPr>
          <p:nvPr/>
        </p:nvCxnSpPr>
        <p:spPr>
          <a:xfrm flipH="1">
            <a:off x="2561660" y="1432346"/>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a:stCxn id="91" idx="4"/>
            <a:endCxn id="101" idx="0"/>
          </p:cNvCxnSpPr>
          <p:nvPr/>
        </p:nvCxnSpPr>
        <p:spPr>
          <a:xfrm>
            <a:off x="3133160" y="1699046"/>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a:stCxn id="101" idx="4"/>
            <a:endCxn id="111" idx="0"/>
          </p:cNvCxnSpPr>
          <p:nvPr/>
        </p:nvCxnSpPr>
        <p:spPr>
          <a:xfrm>
            <a:off x="3133160" y="2461046"/>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a:stCxn id="110" idx="6"/>
            <a:endCxn id="111" idx="2"/>
          </p:cNvCxnSpPr>
          <p:nvPr/>
        </p:nvCxnSpPr>
        <p:spPr>
          <a:xfrm>
            <a:off x="2570367" y="30099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a:xfrm>
            <a:off x="6477000" y="1699046"/>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flipH="1">
            <a:off x="5925933" y="2194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a:off x="6477000" y="2461046"/>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a:off x="6764133" y="2194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flipH="1">
            <a:off x="6743700" y="1432346"/>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a:off x="7315200" y="1699046"/>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34" name="Straight Connector 133"/>
          <p:cNvCxnSpPr/>
          <p:nvPr/>
        </p:nvCxnSpPr>
        <p:spPr>
          <a:xfrm>
            <a:off x="7315200" y="2461046"/>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a:off x="6752407" y="30099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flipH="1">
            <a:off x="5914460" y="1432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37" name="Straight Connector 136"/>
          <p:cNvCxnSpPr/>
          <p:nvPr/>
        </p:nvCxnSpPr>
        <p:spPr>
          <a:xfrm>
            <a:off x="5638800" y="1699046"/>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flipH="1">
            <a:off x="3408567" y="1423978"/>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flipH="1">
            <a:off x="5096693" y="1423978"/>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50" name="Straight Connector 149"/>
          <p:cNvCxnSpPr>
            <a:endCxn id="92" idx="6"/>
          </p:cNvCxnSpPr>
          <p:nvPr/>
        </p:nvCxnSpPr>
        <p:spPr>
          <a:xfrm flipH="1">
            <a:off x="4238060" y="1423978"/>
            <a:ext cx="313508" cy="8368"/>
          </a:xfrm>
          <a:prstGeom prst="line">
            <a:avLst/>
          </a:prstGeom>
        </p:spPr>
        <p:style>
          <a:lnRef idx="2">
            <a:schemeClr val="dk1"/>
          </a:lnRef>
          <a:fillRef idx="0">
            <a:schemeClr val="dk1"/>
          </a:fillRef>
          <a:effectRef idx="1">
            <a:schemeClr val="dk1"/>
          </a:effectRef>
          <a:fontRef idx="minor">
            <a:schemeClr val="tx1"/>
          </a:fontRef>
        </p:style>
      </p:cxnSp>
      <p:cxnSp>
        <p:nvCxnSpPr>
          <p:cNvPr id="151" name="Straight Connector 150"/>
          <p:cNvCxnSpPr/>
          <p:nvPr/>
        </p:nvCxnSpPr>
        <p:spPr>
          <a:xfrm flipH="1">
            <a:off x="5105400" y="2194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52" name="Straight Connector 151"/>
          <p:cNvCxnSpPr/>
          <p:nvPr/>
        </p:nvCxnSpPr>
        <p:spPr>
          <a:xfrm flipH="1">
            <a:off x="4267200" y="2194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flipH="1">
            <a:off x="3420293" y="2194346"/>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a:off x="4800600" y="1699046"/>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a:off x="3962400" y="1699046"/>
            <a:ext cx="0" cy="228600"/>
          </a:xfrm>
          <a:prstGeom prst="line">
            <a:avLst/>
          </a:prstGeom>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1600200" y="604692"/>
            <a:ext cx="5990660" cy="584776"/>
          </a:xfrm>
          <a:prstGeom prst="rect">
            <a:avLst/>
          </a:prstGeom>
          <a:noFill/>
        </p:spPr>
        <p:txBody>
          <a:bodyPr wrap="square" rtlCol="0">
            <a:spAutoFit/>
          </a:bodyPr>
          <a:lstStyle/>
          <a:p>
            <a:pPr algn="ctr"/>
            <a:r>
              <a:rPr lang="en-US" sz="3200" dirty="0" smtClean="0">
                <a:solidFill>
                  <a:schemeClr val="accent6"/>
                </a:solidFill>
              </a:rPr>
              <a:t>PPC: </a:t>
            </a:r>
            <a:r>
              <a:rPr lang="en-US" sz="3200" dirty="0" err="1" smtClean="0">
                <a:solidFill>
                  <a:schemeClr val="accent6"/>
                </a:solidFill>
              </a:rPr>
              <a:t>stmw</a:t>
            </a:r>
            <a:endParaRPr lang="en-US" sz="3200" dirty="0">
              <a:solidFill>
                <a:schemeClr val="accent6"/>
              </a:solidFill>
            </a:endParaRPr>
          </a:p>
        </p:txBody>
      </p:sp>
      <p:sp>
        <p:nvSpPr>
          <p:cNvPr id="156" name="Oval 155"/>
          <p:cNvSpPr/>
          <p:nvPr/>
        </p:nvSpPr>
        <p:spPr>
          <a:xfrm>
            <a:off x="383680" y="4267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7" name="Oval 156"/>
          <p:cNvSpPr/>
          <p:nvPr/>
        </p:nvSpPr>
        <p:spPr>
          <a:xfrm>
            <a:off x="1221880" y="4267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8" name="Oval 157"/>
          <p:cNvSpPr/>
          <p:nvPr/>
        </p:nvSpPr>
        <p:spPr>
          <a:xfrm>
            <a:off x="2039647" y="4267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59" name="Oval 158"/>
          <p:cNvSpPr/>
          <p:nvPr/>
        </p:nvSpPr>
        <p:spPr>
          <a:xfrm>
            <a:off x="2877847" y="4267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0" name="Oval 159"/>
          <p:cNvSpPr/>
          <p:nvPr/>
        </p:nvSpPr>
        <p:spPr>
          <a:xfrm>
            <a:off x="3716047" y="4267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1" name="Oval 160"/>
          <p:cNvSpPr/>
          <p:nvPr/>
        </p:nvSpPr>
        <p:spPr>
          <a:xfrm>
            <a:off x="4574680" y="4267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2" name="Oval 161"/>
          <p:cNvSpPr/>
          <p:nvPr/>
        </p:nvSpPr>
        <p:spPr>
          <a:xfrm>
            <a:off x="5392447" y="4267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3" name="Oval 162"/>
          <p:cNvSpPr/>
          <p:nvPr/>
        </p:nvSpPr>
        <p:spPr>
          <a:xfrm>
            <a:off x="6230647" y="4267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4" name="Oval 163"/>
          <p:cNvSpPr/>
          <p:nvPr/>
        </p:nvSpPr>
        <p:spPr>
          <a:xfrm>
            <a:off x="7068847" y="4267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5" name="Oval 164"/>
          <p:cNvSpPr/>
          <p:nvPr/>
        </p:nvSpPr>
        <p:spPr>
          <a:xfrm>
            <a:off x="7927480" y="4267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6" name="Oval 165"/>
          <p:cNvSpPr/>
          <p:nvPr/>
        </p:nvSpPr>
        <p:spPr>
          <a:xfrm>
            <a:off x="383680" y="5029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7" name="Oval 166"/>
          <p:cNvSpPr/>
          <p:nvPr/>
        </p:nvSpPr>
        <p:spPr>
          <a:xfrm>
            <a:off x="1221880"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8" name="Oval 167"/>
          <p:cNvSpPr/>
          <p:nvPr/>
        </p:nvSpPr>
        <p:spPr>
          <a:xfrm>
            <a:off x="2039647"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9" name="Oval 168"/>
          <p:cNvSpPr/>
          <p:nvPr/>
        </p:nvSpPr>
        <p:spPr>
          <a:xfrm>
            <a:off x="2877847"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0" name="Oval 169"/>
          <p:cNvSpPr/>
          <p:nvPr/>
        </p:nvSpPr>
        <p:spPr>
          <a:xfrm>
            <a:off x="3736480"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1" name="Oval 170"/>
          <p:cNvSpPr/>
          <p:nvPr/>
        </p:nvSpPr>
        <p:spPr>
          <a:xfrm>
            <a:off x="4574680"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2" name="Oval 171"/>
          <p:cNvSpPr/>
          <p:nvPr/>
        </p:nvSpPr>
        <p:spPr>
          <a:xfrm>
            <a:off x="5392447"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3" name="Oval 172"/>
          <p:cNvSpPr/>
          <p:nvPr/>
        </p:nvSpPr>
        <p:spPr>
          <a:xfrm>
            <a:off x="6230647"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4" name="Oval 173"/>
          <p:cNvSpPr/>
          <p:nvPr/>
        </p:nvSpPr>
        <p:spPr>
          <a:xfrm>
            <a:off x="7068847" y="5029200"/>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5" name="Oval 174"/>
          <p:cNvSpPr/>
          <p:nvPr/>
        </p:nvSpPr>
        <p:spPr>
          <a:xfrm>
            <a:off x="7927480" y="5029200"/>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6" name="Oval 175"/>
          <p:cNvSpPr/>
          <p:nvPr/>
        </p:nvSpPr>
        <p:spPr>
          <a:xfrm>
            <a:off x="392387" y="58447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7" name="Oval 176"/>
          <p:cNvSpPr/>
          <p:nvPr/>
        </p:nvSpPr>
        <p:spPr>
          <a:xfrm>
            <a:off x="1230587" y="58447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8" name="Oval 177"/>
          <p:cNvSpPr/>
          <p:nvPr/>
        </p:nvSpPr>
        <p:spPr>
          <a:xfrm>
            <a:off x="2048354" y="58447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9" name="Oval 178"/>
          <p:cNvSpPr/>
          <p:nvPr/>
        </p:nvSpPr>
        <p:spPr>
          <a:xfrm>
            <a:off x="2886554" y="58447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0" name="Oval 179"/>
          <p:cNvSpPr/>
          <p:nvPr/>
        </p:nvSpPr>
        <p:spPr>
          <a:xfrm>
            <a:off x="3745187" y="58447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1" name="Oval 180"/>
          <p:cNvSpPr/>
          <p:nvPr/>
        </p:nvSpPr>
        <p:spPr>
          <a:xfrm>
            <a:off x="4583387" y="58447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2" name="Oval 181"/>
          <p:cNvSpPr/>
          <p:nvPr/>
        </p:nvSpPr>
        <p:spPr>
          <a:xfrm>
            <a:off x="5421587" y="58447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3" name="Oval 182"/>
          <p:cNvSpPr/>
          <p:nvPr/>
        </p:nvSpPr>
        <p:spPr>
          <a:xfrm>
            <a:off x="6259787" y="58447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4" name="Oval 183"/>
          <p:cNvSpPr/>
          <p:nvPr/>
        </p:nvSpPr>
        <p:spPr>
          <a:xfrm>
            <a:off x="7077554" y="5844754"/>
            <a:ext cx="5334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5" name="Oval 184"/>
          <p:cNvSpPr/>
          <p:nvPr/>
        </p:nvSpPr>
        <p:spPr>
          <a:xfrm>
            <a:off x="7936187" y="5844754"/>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86" name="Straight Connector 185"/>
          <p:cNvCxnSpPr>
            <a:stCxn id="158" idx="4"/>
            <a:endCxn id="168" idx="0"/>
          </p:cNvCxnSpPr>
          <p:nvPr/>
        </p:nvCxnSpPr>
        <p:spPr>
          <a:xfrm>
            <a:off x="2306347" y="48006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87" name="Straight Connector 186"/>
          <p:cNvCxnSpPr>
            <a:endCxn id="167" idx="6"/>
          </p:cNvCxnSpPr>
          <p:nvPr/>
        </p:nvCxnSpPr>
        <p:spPr>
          <a:xfrm flipH="1">
            <a:off x="1755280" y="52959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88" name="Straight Connector 187"/>
          <p:cNvCxnSpPr>
            <a:stCxn id="168" idx="4"/>
            <a:endCxn id="178" idx="0"/>
          </p:cNvCxnSpPr>
          <p:nvPr/>
        </p:nvCxnSpPr>
        <p:spPr>
          <a:xfrm>
            <a:off x="2306347" y="55626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189" name="Straight Connector 188"/>
          <p:cNvCxnSpPr>
            <a:endCxn id="169" idx="2"/>
          </p:cNvCxnSpPr>
          <p:nvPr/>
        </p:nvCxnSpPr>
        <p:spPr>
          <a:xfrm>
            <a:off x="2593480" y="52959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90" name="Straight Connector 189"/>
          <p:cNvCxnSpPr>
            <a:stCxn id="159" idx="2"/>
            <a:endCxn id="158" idx="6"/>
          </p:cNvCxnSpPr>
          <p:nvPr/>
        </p:nvCxnSpPr>
        <p:spPr>
          <a:xfrm flipH="1">
            <a:off x="2573047" y="45339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91" name="Straight Connector 190"/>
          <p:cNvCxnSpPr>
            <a:stCxn id="159" idx="4"/>
            <a:endCxn id="169" idx="0"/>
          </p:cNvCxnSpPr>
          <p:nvPr/>
        </p:nvCxnSpPr>
        <p:spPr>
          <a:xfrm>
            <a:off x="3144547" y="48006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92" name="Straight Connector 191"/>
          <p:cNvCxnSpPr>
            <a:stCxn id="169" idx="4"/>
            <a:endCxn id="179" idx="0"/>
          </p:cNvCxnSpPr>
          <p:nvPr/>
        </p:nvCxnSpPr>
        <p:spPr>
          <a:xfrm>
            <a:off x="3144547" y="55626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193" name="Straight Connector 192"/>
          <p:cNvCxnSpPr>
            <a:stCxn id="178" idx="6"/>
            <a:endCxn id="179" idx="2"/>
          </p:cNvCxnSpPr>
          <p:nvPr/>
        </p:nvCxnSpPr>
        <p:spPr>
          <a:xfrm>
            <a:off x="2581754" y="6111454"/>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94" name="Straight Connector 193"/>
          <p:cNvCxnSpPr/>
          <p:nvPr/>
        </p:nvCxnSpPr>
        <p:spPr>
          <a:xfrm>
            <a:off x="6488387" y="48006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95" name="Straight Connector 194"/>
          <p:cNvCxnSpPr/>
          <p:nvPr/>
        </p:nvCxnSpPr>
        <p:spPr>
          <a:xfrm flipH="1">
            <a:off x="5937320" y="52959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96" name="Straight Connector 195"/>
          <p:cNvCxnSpPr/>
          <p:nvPr/>
        </p:nvCxnSpPr>
        <p:spPr>
          <a:xfrm>
            <a:off x="6488387" y="55626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197" name="Straight Connector 196"/>
          <p:cNvCxnSpPr/>
          <p:nvPr/>
        </p:nvCxnSpPr>
        <p:spPr>
          <a:xfrm>
            <a:off x="6775520" y="52959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198" name="Straight Connector 197"/>
          <p:cNvCxnSpPr/>
          <p:nvPr/>
        </p:nvCxnSpPr>
        <p:spPr>
          <a:xfrm flipH="1">
            <a:off x="6755087" y="45339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199" name="Straight Connector 198"/>
          <p:cNvCxnSpPr/>
          <p:nvPr/>
        </p:nvCxnSpPr>
        <p:spPr>
          <a:xfrm>
            <a:off x="7326587" y="48006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200" name="Straight Connector 199"/>
          <p:cNvCxnSpPr/>
          <p:nvPr/>
        </p:nvCxnSpPr>
        <p:spPr>
          <a:xfrm>
            <a:off x="7326587" y="5562600"/>
            <a:ext cx="8707" cy="282154"/>
          </a:xfrm>
          <a:prstGeom prst="line">
            <a:avLst/>
          </a:prstGeom>
        </p:spPr>
        <p:style>
          <a:lnRef idx="2">
            <a:schemeClr val="dk1"/>
          </a:lnRef>
          <a:fillRef idx="0">
            <a:schemeClr val="dk1"/>
          </a:fillRef>
          <a:effectRef idx="1">
            <a:schemeClr val="dk1"/>
          </a:effectRef>
          <a:fontRef idx="minor">
            <a:schemeClr val="tx1"/>
          </a:fontRef>
        </p:style>
      </p:cxnSp>
      <p:cxnSp>
        <p:nvCxnSpPr>
          <p:cNvPr id="201" name="Straight Connector 200"/>
          <p:cNvCxnSpPr/>
          <p:nvPr/>
        </p:nvCxnSpPr>
        <p:spPr>
          <a:xfrm>
            <a:off x="6763794" y="6111454"/>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202" name="Straight Connector 201"/>
          <p:cNvCxnSpPr/>
          <p:nvPr/>
        </p:nvCxnSpPr>
        <p:spPr>
          <a:xfrm flipH="1">
            <a:off x="5925847" y="45339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203" name="Straight Connector 202"/>
          <p:cNvCxnSpPr/>
          <p:nvPr/>
        </p:nvCxnSpPr>
        <p:spPr>
          <a:xfrm>
            <a:off x="5650187" y="48006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204" name="Straight Connector 203"/>
          <p:cNvCxnSpPr/>
          <p:nvPr/>
        </p:nvCxnSpPr>
        <p:spPr>
          <a:xfrm flipH="1">
            <a:off x="3419954" y="4525532"/>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205" name="Straight Connector 204"/>
          <p:cNvCxnSpPr/>
          <p:nvPr/>
        </p:nvCxnSpPr>
        <p:spPr>
          <a:xfrm flipH="1">
            <a:off x="5108080" y="4525532"/>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207" name="Straight Connector 206"/>
          <p:cNvCxnSpPr/>
          <p:nvPr/>
        </p:nvCxnSpPr>
        <p:spPr>
          <a:xfrm flipH="1">
            <a:off x="5116787" y="52959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209" name="Straight Connector 208"/>
          <p:cNvCxnSpPr/>
          <p:nvPr/>
        </p:nvCxnSpPr>
        <p:spPr>
          <a:xfrm flipH="1">
            <a:off x="3431680" y="5295900"/>
            <a:ext cx="284367" cy="0"/>
          </a:xfrm>
          <a:prstGeom prst="line">
            <a:avLst/>
          </a:prstGeom>
        </p:spPr>
        <p:style>
          <a:lnRef idx="2">
            <a:schemeClr val="dk1"/>
          </a:lnRef>
          <a:fillRef idx="0">
            <a:schemeClr val="dk1"/>
          </a:fillRef>
          <a:effectRef idx="1">
            <a:schemeClr val="dk1"/>
          </a:effectRef>
          <a:fontRef idx="minor">
            <a:schemeClr val="tx1"/>
          </a:fontRef>
        </p:style>
      </p:cxnSp>
      <p:cxnSp>
        <p:nvCxnSpPr>
          <p:cNvPr id="210" name="Straight Connector 209"/>
          <p:cNvCxnSpPr/>
          <p:nvPr/>
        </p:nvCxnSpPr>
        <p:spPr>
          <a:xfrm>
            <a:off x="4811987" y="48006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211" name="Straight Connector 210"/>
          <p:cNvCxnSpPr/>
          <p:nvPr/>
        </p:nvCxnSpPr>
        <p:spPr>
          <a:xfrm>
            <a:off x="3973787" y="4800600"/>
            <a:ext cx="0" cy="228600"/>
          </a:xfrm>
          <a:prstGeom prst="line">
            <a:avLst/>
          </a:prstGeom>
        </p:spPr>
        <p:style>
          <a:lnRef idx="2">
            <a:schemeClr val="dk1"/>
          </a:lnRef>
          <a:fillRef idx="0">
            <a:schemeClr val="dk1"/>
          </a:fillRef>
          <a:effectRef idx="1">
            <a:schemeClr val="dk1"/>
          </a:effectRef>
          <a:fontRef idx="minor">
            <a:schemeClr val="tx1"/>
          </a:fontRef>
        </p:style>
      </p:cxnSp>
      <p:sp>
        <p:nvSpPr>
          <p:cNvPr id="212" name="TextBox 211"/>
          <p:cNvSpPr txBox="1"/>
          <p:nvPr/>
        </p:nvSpPr>
        <p:spPr>
          <a:xfrm>
            <a:off x="9327" y="3636205"/>
            <a:ext cx="4410273" cy="461665"/>
          </a:xfrm>
          <a:prstGeom prst="rect">
            <a:avLst/>
          </a:prstGeom>
          <a:noFill/>
        </p:spPr>
        <p:txBody>
          <a:bodyPr wrap="square" rtlCol="0">
            <a:spAutoFit/>
          </a:bodyPr>
          <a:lstStyle/>
          <a:p>
            <a:pPr algn="ctr"/>
            <a:r>
              <a:rPr lang="en-US" sz="2400" dirty="0" err="1" smtClean="0">
                <a:solidFill>
                  <a:schemeClr val="accent6"/>
                </a:solidFill>
              </a:rPr>
              <a:t>stmw</a:t>
            </a:r>
            <a:r>
              <a:rPr lang="en-US" sz="2400" dirty="0" smtClean="0">
                <a:solidFill>
                  <a:schemeClr val="accent6"/>
                </a:solidFill>
              </a:rPr>
              <a:t> &lt;</a:t>
            </a:r>
            <a:r>
              <a:rPr lang="en-US" sz="2400" dirty="0" err="1" smtClean="0">
                <a:solidFill>
                  <a:schemeClr val="accent6"/>
                </a:solidFill>
              </a:rPr>
              <a:t>gpr</a:t>
            </a:r>
            <a:r>
              <a:rPr lang="en-US" sz="2400" dirty="0" smtClean="0">
                <a:solidFill>
                  <a:schemeClr val="accent6"/>
                </a:solidFill>
              </a:rPr>
              <a:t>&gt;, &lt;</a:t>
            </a:r>
            <a:r>
              <a:rPr lang="en-US" sz="2400" dirty="0" err="1" smtClean="0">
                <a:solidFill>
                  <a:schemeClr val="accent6"/>
                </a:solidFill>
              </a:rPr>
              <a:t>num</a:t>
            </a:r>
            <a:r>
              <a:rPr lang="en-US" sz="2400" dirty="0" smtClean="0">
                <a:solidFill>
                  <a:schemeClr val="accent6"/>
                </a:solidFill>
              </a:rPr>
              <a:t>&gt; (</a:t>
            </a:r>
            <a:r>
              <a:rPr lang="en-US" sz="2400" dirty="0" err="1" smtClean="0">
                <a:solidFill>
                  <a:schemeClr val="accent6"/>
                </a:solidFill>
              </a:rPr>
              <a:t>num</a:t>
            </a:r>
            <a:r>
              <a:rPr lang="en-US" sz="2400" dirty="0" smtClean="0">
                <a:solidFill>
                  <a:schemeClr val="accent6"/>
                </a:solidFill>
              </a:rPr>
              <a:t>)</a:t>
            </a:r>
            <a:endParaRPr lang="en-US" sz="2400" dirty="0">
              <a:solidFill>
                <a:schemeClr val="accent6"/>
              </a:solidFill>
            </a:endParaRPr>
          </a:p>
        </p:txBody>
      </p:sp>
      <p:sp>
        <p:nvSpPr>
          <p:cNvPr id="213" name="TextBox 212"/>
          <p:cNvSpPr txBox="1"/>
          <p:nvPr/>
        </p:nvSpPr>
        <p:spPr>
          <a:xfrm>
            <a:off x="4433779" y="3636205"/>
            <a:ext cx="4410273" cy="461665"/>
          </a:xfrm>
          <a:prstGeom prst="rect">
            <a:avLst/>
          </a:prstGeom>
          <a:noFill/>
        </p:spPr>
        <p:txBody>
          <a:bodyPr wrap="square" rtlCol="0">
            <a:spAutoFit/>
          </a:bodyPr>
          <a:lstStyle/>
          <a:p>
            <a:pPr algn="ctr"/>
            <a:r>
              <a:rPr lang="en-US" sz="2400" dirty="0" err="1">
                <a:solidFill>
                  <a:schemeClr val="accent6"/>
                </a:solidFill>
              </a:rPr>
              <a:t>s</a:t>
            </a:r>
            <a:r>
              <a:rPr lang="en-US" sz="2400" dirty="0" err="1" smtClean="0">
                <a:solidFill>
                  <a:schemeClr val="accent6"/>
                </a:solidFill>
              </a:rPr>
              <a:t>tmw</a:t>
            </a:r>
            <a:r>
              <a:rPr lang="en-US" sz="2400" dirty="0" smtClean="0">
                <a:solidFill>
                  <a:schemeClr val="accent6"/>
                </a:solidFill>
              </a:rPr>
              <a:t> &lt;</a:t>
            </a:r>
            <a:r>
              <a:rPr lang="en-US" sz="2400" dirty="0" err="1" smtClean="0">
                <a:solidFill>
                  <a:schemeClr val="accent6"/>
                </a:solidFill>
              </a:rPr>
              <a:t>gpr</a:t>
            </a:r>
            <a:r>
              <a:rPr lang="en-US" sz="2400" dirty="0" smtClean="0">
                <a:solidFill>
                  <a:schemeClr val="accent6"/>
                </a:solidFill>
              </a:rPr>
              <a:t>&gt;, &lt;</a:t>
            </a:r>
            <a:r>
              <a:rPr lang="en-US" sz="2400" dirty="0" err="1" smtClean="0">
                <a:solidFill>
                  <a:schemeClr val="accent6"/>
                </a:solidFill>
              </a:rPr>
              <a:t>num</a:t>
            </a:r>
            <a:r>
              <a:rPr lang="en-US" sz="2400" dirty="0" smtClean="0">
                <a:solidFill>
                  <a:schemeClr val="accent6"/>
                </a:solidFill>
              </a:rPr>
              <a:t>&gt; (GPR)</a:t>
            </a:r>
            <a:endParaRPr lang="en-US" sz="2400" dirty="0">
              <a:solidFill>
                <a:schemeClr val="accent6"/>
              </a:solidFill>
            </a:endParaRPr>
          </a:p>
        </p:txBody>
      </p:sp>
    </p:spTree>
    <p:extLst>
      <p:ext uri="{BB962C8B-B14F-4D97-AF65-F5344CB8AC3E}">
        <p14:creationId xmlns:p14="http://schemas.microsoft.com/office/powerpoint/2010/main" val="41055885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Islands Via Tokenization</a:t>
            </a:r>
            <a:endParaRPr lang="en-US" dirty="0"/>
          </a:p>
        </p:txBody>
      </p:sp>
      <p:sp>
        <p:nvSpPr>
          <p:cNvPr id="5" name="Rectangle 4"/>
          <p:cNvSpPr/>
          <p:nvPr/>
        </p:nvSpPr>
        <p:spPr>
          <a:xfrm>
            <a:off x="14836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21" name="Rectangle 120"/>
          <p:cNvSpPr/>
          <p:nvPr/>
        </p:nvSpPr>
        <p:spPr>
          <a:xfrm>
            <a:off x="19408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t>
            </a:r>
            <a:endParaRPr lang="en-US" dirty="0"/>
          </a:p>
        </p:txBody>
      </p:sp>
      <p:sp>
        <p:nvSpPr>
          <p:cNvPr id="122" name="Rectangle 121"/>
          <p:cNvSpPr/>
          <p:nvPr/>
        </p:nvSpPr>
        <p:spPr>
          <a:xfrm>
            <a:off x="23980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
            </a:r>
          </a:p>
        </p:txBody>
      </p:sp>
      <p:sp>
        <p:nvSpPr>
          <p:cNvPr id="123" name="Rectangle 122"/>
          <p:cNvSpPr/>
          <p:nvPr/>
        </p:nvSpPr>
        <p:spPr>
          <a:xfrm>
            <a:off x="28552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endParaRPr lang="en-US" dirty="0"/>
          </a:p>
        </p:txBody>
      </p:sp>
      <p:sp>
        <p:nvSpPr>
          <p:cNvPr id="124" name="Rectangle 123"/>
          <p:cNvSpPr/>
          <p:nvPr/>
        </p:nvSpPr>
        <p:spPr>
          <a:xfrm>
            <a:off x="33124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Rectangle 124"/>
          <p:cNvSpPr/>
          <p:nvPr/>
        </p:nvSpPr>
        <p:spPr>
          <a:xfrm>
            <a:off x="37696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126" name="Rectangle 125"/>
          <p:cNvSpPr/>
          <p:nvPr/>
        </p:nvSpPr>
        <p:spPr>
          <a:xfrm>
            <a:off x="42268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27" name="Rectangle 126"/>
          <p:cNvSpPr/>
          <p:nvPr/>
        </p:nvSpPr>
        <p:spPr>
          <a:xfrm>
            <a:off x="4684089"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28" name="Rectangle 127"/>
          <p:cNvSpPr/>
          <p:nvPr/>
        </p:nvSpPr>
        <p:spPr>
          <a:xfrm>
            <a:off x="5141289"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Rectangle 129"/>
          <p:cNvSpPr/>
          <p:nvPr/>
        </p:nvSpPr>
        <p:spPr>
          <a:xfrm>
            <a:off x="5598489"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sp>
        <p:nvSpPr>
          <p:cNvPr id="131" name="Rectangle 130"/>
          <p:cNvSpPr/>
          <p:nvPr/>
        </p:nvSpPr>
        <p:spPr>
          <a:xfrm>
            <a:off x="6055689"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38" name="Rectangle 137"/>
          <p:cNvSpPr/>
          <p:nvPr/>
        </p:nvSpPr>
        <p:spPr>
          <a:xfrm>
            <a:off x="6512889"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39" name="Rectangle 138"/>
          <p:cNvSpPr/>
          <p:nvPr/>
        </p:nvSpPr>
        <p:spPr>
          <a:xfrm>
            <a:off x="6970089"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142" name="Rectangle 141"/>
          <p:cNvSpPr/>
          <p:nvPr/>
        </p:nvSpPr>
        <p:spPr>
          <a:xfrm>
            <a:off x="3312489" y="2047690"/>
            <a:ext cx="2021511"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disassembler</a:t>
            </a:r>
            <a:endParaRPr lang="en-US" dirty="0"/>
          </a:p>
        </p:txBody>
      </p:sp>
      <p:sp>
        <p:nvSpPr>
          <p:cNvPr id="7" name="TextBox 6"/>
          <p:cNvSpPr txBox="1"/>
          <p:nvPr/>
        </p:nvSpPr>
        <p:spPr>
          <a:xfrm>
            <a:off x="3312489" y="1361890"/>
            <a:ext cx="2011402" cy="381000"/>
          </a:xfrm>
          <a:prstGeom prst="rect">
            <a:avLst/>
          </a:prstGeom>
          <a:noFill/>
        </p:spPr>
        <p:txBody>
          <a:bodyPr wrap="square" rtlCol="0">
            <a:spAutoFit/>
          </a:bodyPr>
          <a:lstStyle/>
          <a:p>
            <a:pPr algn="ctr"/>
            <a:r>
              <a:rPr lang="en-US" dirty="0" smtClean="0"/>
              <a:t>0xBC000000</a:t>
            </a:r>
            <a:endParaRPr lang="en-US" dirty="0"/>
          </a:p>
        </p:txBody>
      </p:sp>
      <p:cxnSp>
        <p:nvCxnSpPr>
          <p:cNvPr id="9" name="Straight Arrow Connector 8"/>
          <p:cNvCxnSpPr>
            <a:stCxn id="7" idx="2"/>
            <a:endCxn id="142" idx="0"/>
          </p:cNvCxnSpPr>
          <p:nvPr/>
        </p:nvCxnSpPr>
        <p:spPr>
          <a:xfrm>
            <a:off x="4318190" y="1742890"/>
            <a:ext cx="5055"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142" idx="2"/>
          </p:cNvCxnSpPr>
          <p:nvPr/>
        </p:nvCxnSpPr>
        <p:spPr>
          <a:xfrm>
            <a:off x="4323245" y="2581090"/>
            <a:ext cx="1340" cy="3858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3" name="Rectangle 142"/>
          <p:cNvSpPr/>
          <p:nvPr/>
        </p:nvSpPr>
        <p:spPr>
          <a:xfrm>
            <a:off x="3333985" y="3800290"/>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tokenizer</a:t>
            </a:r>
            <a:endParaRPr lang="en-US" dirty="0"/>
          </a:p>
        </p:txBody>
      </p:sp>
      <p:cxnSp>
        <p:nvCxnSpPr>
          <p:cNvPr id="144" name="Straight Arrow Connector 143"/>
          <p:cNvCxnSpPr>
            <a:endCxn id="143" idx="0"/>
          </p:cNvCxnSpPr>
          <p:nvPr/>
        </p:nvCxnSpPr>
        <p:spPr>
          <a:xfrm>
            <a:off x="4318190" y="3424145"/>
            <a:ext cx="6395" cy="3761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5" name="Rectangle 144"/>
          <p:cNvSpPr/>
          <p:nvPr/>
        </p:nvSpPr>
        <p:spPr>
          <a:xfrm>
            <a:off x="1483689" y="4719545"/>
            <a:ext cx="22860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STMW</a:t>
            </a:r>
            <a:endParaRPr lang="en-US" dirty="0"/>
          </a:p>
        </p:txBody>
      </p:sp>
      <p:sp>
        <p:nvSpPr>
          <p:cNvPr id="208" name="Rectangle 207"/>
          <p:cNvSpPr/>
          <p:nvPr/>
        </p:nvSpPr>
        <p:spPr>
          <a:xfrm>
            <a:off x="3769689" y="4719545"/>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gpr</a:t>
            </a:r>
            <a:endParaRPr lang="en-US" dirty="0"/>
          </a:p>
        </p:txBody>
      </p:sp>
      <p:sp>
        <p:nvSpPr>
          <p:cNvPr id="215" name="Rectangle 214"/>
          <p:cNvSpPr/>
          <p:nvPr/>
        </p:nvSpPr>
        <p:spPr>
          <a:xfrm>
            <a:off x="4684089" y="4719545"/>
            <a:ext cx="457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217" name="Rectangle 216"/>
          <p:cNvSpPr/>
          <p:nvPr/>
        </p:nvSpPr>
        <p:spPr>
          <a:xfrm>
            <a:off x="5141289" y="4724400"/>
            <a:ext cx="72611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num</a:t>
            </a:r>
            <a:endParaRPr lang="en-US" dirty="0"/>
          </a:p>
        </p:txBody>
      </p:sp>
      <p:sp>
        <p:nvSpPr>
          <p:cNvPr id="218" name="Rectangle 217"/>
          <p:cNvSpPr/>
          <p:nvPr/>
        </p:nvSpPr>
        <p:spPr>
          <a:xfrm>
            <a:off x="5867400" y="4724400"/>
            <a:ext cx="457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219" name="Rectangle 218"/>
          <p:cNvSpPr/>
          <p:nvPr/>
        </p:nvSpPr>
        <p:spPr>
          <a:xfrm>
            <a:off x="6324600" y="4724400"/>
            <a:ext cx="645489"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num</a:t>
            </a:r>
            <a:endParaRPr lang="en-US" dirty="0"/>
          </a:p>
        </p:txBody>
      </p:sp>
      <p:sp>
        <p:nvSpPr>
          <p:cNvPr id="220" name="Rectangle 219"/>
          <p:cNvSpPr/>
          <p:nvPr/>
        </p:nvSpPr>
        <p:spPr>
          <a:xfrm>
            <a:off x="6970089" y="4724400"/>
            <a:ext cx="457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cxnSp>
        <p:nvCxnSpPr>
          <p:cNvPr id="221" name="Straight Arrow Connector 220"/>
          <p:cNvCxnSpPr>
            <a:stCxn id="143" idx="2"/>
          </p:cNvCxnSpPr>
          <p:nvPr/>
        </p:nvCxnSpPr>
        <p:spPr>
          <a:xfrm>
            <a:off x="4324585" y="4333690"/>
            <a:ext cx="0" cy="3907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952902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Islands Via Tokenization</a:t>
            </a:r>
            <a:endParaRPr lang="en-US" dirty="0"/>
          </a:p>
        </p:txBody>
      </p:sp>
      <p:sp>
        <p:nvSpPr>
          <p:cNvPr id="5" name="Rectangle 4"/>
          <p:cNvSpPr/>
          <p:nvPr/>
        </p:nvSpPr>
        <p:spPr>
          <a:xfrm>
            <a:off x="12954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21" name="Rectangle 120"/>
          <p:cNvSpPr/>
          <p:nvPr/>
        </p:nvSpPr>
        <p:spPr>
          <a:xfrm>
            <a:off x="17526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t>
            </a:r>
            <a:endParaRPr lang="en-US" dirty="0"/>
          </a:p>
        </p:txBody>
      </p:sp>
      <p:sp>
        <p:nvSpPr>
          <p:cNvPr id="122" name="Rectangle 121"/>
          <p:cNvSpPr/>
          <p:nvPr/>
        </p:nvSpPr>
        <p:spPr>
          <a:xfrm>
            <a:off x="22098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
            </a:r>
          </a:p>
        </p:txBody>
      </p:sp>
      <p:sp>
        <p:nvSpPr>
          <p:cNvPr id="123" name="Rectangle 122"/>
          <p:cNvSpPr/>
          <p:nvPr/>
        </p:nvSpPr>
        <p:spPr>
          <a:xfrm>
            <a:off x="26670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endParaRPr lang="en-US" dirty="0"/>
          </a:p>
        </p:txBody>
      </p:sp>
      <p:sp>
        <p:nvSpPr>
          <p:cNvPr id="124" name="Rectangle 123"/>
          <p:cNvSpPr/>
          <p:nvPr/>
        </p:nvSpPr>
        <p:spPr>
          <a:xfrm>
            <a:off x="31242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Rectangle 124"/>
          <p:cNvSpPr/>
          <p:nvPr/>
        </p:nvSpPr>
        <p:spPr>
          <a:xfrm>
            <a:off x="35814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126" name="Rectangle 125"/>
          <p:cNvSpPr/>
          <p:nvPr/>
        </p:nvSpPr>
        <p:spPr>
          <a:xfrm>
            <a:off x="40386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27" name="Rectangle 126"/>
          <p:cNvSpPr/>
          <p:nvPr/>
        </p:nvSpPr>
        <p:spPr>
          <a:xfrm>
            <a:off x="4495800" y="296209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28" name="Rectangle 127"/>
          <p:cNvSpPr/>
          <p:nvPr/>
        </p:nvSpPr>
        <p:spPr>
          <a:xfrm>
            <a:off x="4953000"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Rectangle 129"/>
          <p:cNvSpPr/>
          <p:nvPr/>
        </p:nvSpPr>
        <p:spPr>
          <a:xfrm>
            <a:off x="5410200"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sp>
        <p:nvSpPr>
          <p:cNvPr id="131" name="Rectangle 130"/>
          <p:cNvSpPr/>
          <p:nvPr/>
        </p:nvSpPr>
        <p:spPr>
          <a:xfrm>
            <a:off x="5867400"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38" name="Rectangle 137"/>
          <p:cNvSpPr/>
          <p:nvPr/>
        </p:nvSpPr>
        <p:spPr>
          <a:xfrm>
            <a:off x="6324600"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
            </a:r>
          </a:p>
        </p:txBody>
      </p:sp>
      <p:sp>
        <p:nvSpPr>
          <p:cNvPr id="139" name="Rectangle 138"/>
          <p:cNvSpPr/>
          <p:nvPr/>
        </p:nvSpPr>
        <p:spPr>
          <a:xfrm>
            <a:off x="6781800"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42" name="Rectangle 141"/>
          <p:cNvSpPr/>
          <p:nvPr/>
        </p:nvSpPr>
        <p:spPr>
          <a:xfrm>
            <a:off x="3312489" y="2047690"/>
            <a:ext cx="2021511"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disassembler</a:t>
            </a:r>
            <a:endParaRPr lang="en-US" dirty="0"/>
          </a:p>
        </p:txBody>
      </p:sp>
      <p:sp>
        <p:nvSpPr>
          <p:cNvPr id="7" name="TextBox 6"/>
          <p:cNvSpPr txBox="1"/>
          <p:nvPr/>
        </p:nvSpPr>
        <p:spPr>
          <a:xfrm>
            <a:off x="3312489" y="1361890"/>
            <a:ext cx="2011402" cy="381000"/>
          </a:xfrm>
          <a:prstGeom prst="rect">
            <a:avLst/>
          </a:prstGeom>
          <a:noFill/>
        </p:spPr>
        <p:txBody>
          <a:bodyPr wrap="square" rtlCol="0">
            <a:spAutoFit/>
          </a:bodyPr>
          <a:lstStyle/>
          <a:p>
            <a:pPr algn="ctr"/>
            <a:r>
              <a:rPr lang="en-US" dirty="0" smtClean="0"/>
              <a:t>0xBC010000</a:t>
            </a:r>
            <a:endParaRPr lang="en-US" dirty="0"/>
          </a:p>
        </p:txBody>
      </p:sp>
      <p:cxnSp>
        <p:nvCxnSpPr>
          <p:cNvPr id="9" name="Straight Arrow Connector 8"/>
          <p:cNvCxnSpPr>
            <a:stCxn id="7" idx="2"/>
            <a:endCxn id="142" idx="0"/>
          </p:cNvCxnSpPr>
          <p:nvPr/>
        </p:nvCxnSpPr>
        <p:spPr>
          <a:xfrm>
            <a:off x="4318190" y="1742890"/>
            <a:ext cx="5055"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142" idx="2"/>
          </p:cNvCxnSpPr>
          <p:nvPr/>
        </p:nvCxnSpPr>
        <p:spPr>
          <a:xfrm>
            <a:off x="4323245" y="2581090"/>
            <a:ext cx="1340" cy="3858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3" name="Rectangle 142"/>
          <p:cNvSpPr/>
          <p:nvPr/>
        </p:nvSpPr>
        <p:spPr>
          <a:xfrm>
            <a:off x="3333985" y="3800290"/>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tokenizer</a:t>
            </a:r>
            <a:endParaRPr lang="en-US" dirty="0"/>
          </a:p>
        </p:txBody>
      </p:sp>
      <p:cxnSp>
        <p:nvCxnSpPr>
          <p:cNvPr id="144" name="Straight Arrow Connector 143"/>
          <p:cNvCxnSpPr>
            <a:endCxn id="143" idx="0"/>
          </p:cNvCxnSpPr>
          <p:nvPr/>
        </p:nvCxnSpPr>
        <p:spPr>
          <a:xfrm>
            <a:off x="4318190" y="3424145"/>
            <a:ext cx="6395" cy="3761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5" name="Rectangle 144"/>
          <p:cNvSpPr/>
          <p:nvPr/>
        </p:nvSpPr>
        <p:spPr>
          <a:xfrm>
            <a:off x="1483689" y="4719545"/>
            <a:ext cx="22860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STMW</a:t>
            </a:r>
            <a:endParaRPr lang="en-US" dirty="0"/>
          </a:p>
        </p:txBody>
      </p:sp>
      <p:sp>
        <p:nvSpPr>
          <p:cNvPr id="208" name="Rectangle 207"/>
          <p:cNvSpPr/>
          <p:nvPr/>
        </p:nvSpPr>
        <p:spPr>
          <a:xfrm>
            <a:off x="3769689" y="4719545"/>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gpr</a:t>
            </a:r>
            <a:endParaRPr lang="en-US" dirty="0"/>
          </a:p>
        </p:txBody>
      </p:sp>
      <p:sp>
        <p:nvSpPr>
          <p:cNvPr id="215" name="Rectangle 214"/>
          <p:cNvSpPr/>
          <p:nvPr/>
        </p:nvSpPr>
        <p:spPr>
          <a:xfrm>
            <a:off x="4684089" y="4719545"/>
            <a:ext cx="457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217" name="Rectangle 216"/>
          <p:cNvSpPr/>
          <p:nvPr/>
        </p:nvSpPr>
        <p:spPr>
          <a:xfrm>
            <a:off x="5141289" y="4724400"/>
            <a:ext cx="72611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num</a:t>
            </a:r>
            <a:endParaRPr lang="en-US" dirty="0"/>
          </a:p>
        </p:txBody>
      </p:sp>
      <p:sp>
        <p:nvSpPr>
          <p:cNvPr id="218" name="Rectangle 217"/>
          <p:cNvSpPr/>
          <p:nvPr/>
        </p:nvSpPr>
        <p:spPr>
          <a:xfrm>
            <a:off x="5867400" y="4724400"/>
            <a:ext cx="457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219" name="Rectangle 218"/>
          <p:cNvSpPr/>
          <p:nvPr/>
        </p:nvSpPr>
        <p:spPr>
          <a:xfrm>
            <a:off x="6324600" y="4724400"/>
            <a:ext cx="645489"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gpr</a:t>
            </a:r>
            <a:endParaRPr lang="en-US" dirty="0"/>
          </a:p>
        </p:txBody>
      </p:sp>
      <p:sp>
        <p:nvSpPr>
          <p:cNvPr id="220" name="Rectangle 219"/>
          <p:cNvSpPr/>
          <p:nvPr/>
        </p:nvSpPr>
        <p:spPr>
          <a:xfrm>
            <a:off x="6970089" y="4724400"/>
            <a:ext cx="4572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cxnSp>
        <p:nvCxnSpPr>
          <p:cNvPr id="221" name="Straight Arrow Connector 220"/>
          <p:cNvCxnSpPr>
            <a:stCxn id="143" idx="2"/>
          </p:cNvCxnSpPr>
          <p:nvPr/>
        </p:nvCxnSpPr>
        <p:spPr>
          <a:xfrm>
            <a:off x="4324585" y="4333690"/>
            <a:ext cx="0" cy="3907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Rectangle 29"/>
          <p:cNvSpPr/>
          <p:nvPr/>
        </p:nvSpPr>
        <p:spPr>
          <a:xfrm>
            <a:off x="7239000" y="2966945"/>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0212667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Possible Tokens?</a:t>
            </a:r>
            <a:endParaRPr lang="en-US" dirty="0"/>
          </a:p>
        </p:txBody>
      </p:sp>
      <p:sp>
        <p:nvSpPr>
          <p:cNvPr id="3" name="Content Placeholder 2"/>
          <p:cNvSpPr>
            <a:spLocks noGrp="1"/>
          </p:cNvSpPr>
          <p:nvPr>
            <p:ph idx="1"/>
          </p:nvPr>
        </p:nvSpPr>
        <p:spPr>
          <a:xfrm>
            <a:off x="228600" y="1600200"/>
            <a:ext cx="4038600" cy="4038600"/>
          </a:xfrm>
          <a:solidFill>
            <a:schemeClr val="bg1">
              <a:lumMod val="85000"/>
            </a:schemeClr>
          </a:solidFill>
        </p:spPr>
        <p:txBody>
          <a:bodyPr/>
          <a:lstStyle/>
          <a:p>
            <a:pPr marL="0" indent="0">
              <a:buNone/>
            </a:pPr>
            <a:r>
              <a:rPr lang="en-US" sz="3200" dirty="0" smtClean="0"/>
              <a:t>GPR</a:t>
            </a:r>
            <a:br>
              <a:rPr lang="en-US" sz="3200" dirty="0" smtClean="0"/>
            </a:br>
            <a:r>
              <a:rPr lang="en-US" sz="3200" dirty="0" smtClean="0"/>
              <a:t>VREG</a:t>
            </a:r>
            <a:br>
              <a:rPr lang="en-US" sz="3200" dirty="0" smtClean="0"/>
            </a:br>
            <a:r>
              <a:rPr lang="en-US" sz="3200" dirty="0" smtClean="0"/>
              <a:t>FLAG</a:t>
            </a:r>
            <a:br>
              <a:rPr lang="en-US" sz="3200" dirty="0" smtClean="0"/>
            </a:br>
            <a:r>
              <a:rPr lang="en-US" sz="3200" dirty="0" smtClean="0"/>
              <a:t>CREG</a:t>
            </a:r>
            <a:br>
              <a:rPr lang="en-US" sz="3200" dirty="0" smtClean="0"/>
            </a:br>
            <a:r>
              <a:rPr lang="en-US" sz="3200" dirty="0" smtClean="0"/>
              <a:t>VSREG</a:t>
            </a:r>
            <a:br>
              <a:rPr lang="en-US" sz="3200" dirty="0" smtClean="0"/>
            </a:br>
            <a:r>
              <a:rPr lang="en-US" sz="3200" dirty="0" smtClean="0"/>
              <a:t>FREG</a:t>
            </a:r>
            <a:br>
              <a:rPr lang="en-US" sz="3200" dirty="0" smtClean="0"/>
            </a:br>
            <a:r>
              <a:rPr lang="en-US" sz="3200" dirty="0" smtClean="0"/>
              <a:t>NUM</a:t>
            </a:r>
            <a:br>
              <a:rPr lang="en-US" sz="3200" dirty="0" smtClean="0"/>
            </a:br>
            <a:r>
              <a:rPr lang="en-US" sz="3200" dirty="0" smtClean="0"/>
              <a:t>list(‘(),.+-’)</a:t>
            </a:r>
            <a:endParaRPr lang="en-US" sz="3200" dirty="0"/>
          </a:p>
        </p:txBody>
      </p:sp>
      <p:sp>
        <p:nvSpPr>
          <p:cNvPr id="5" name="Content Placeholder 2"/>
          <p:cNvSpPr txBox="1">
            <a:spLocks/>
          </p:cNvSpPr>
          <p:nvPr/>
        </p:nvSpPr>
        <p:spPr>
          <a:xfrm>
            <a:off x="4516582" y="1600200"/>
            <a:ext cx="4572000" cy="4038600"/>
          </a:xfrm>
          <a:prstGeom prst="rect">
            <a:avLst/>
          </a:prstGeom>
          <a:solidFill>
            <a:schemeClr val="bg1">
              <a:lumMod val="85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200" dirty="0" smtClean="0"/>
              <a:t>FREG</a:t>
            </a:r>
            <a:br>
              <a:rPr lang="en-US" sz="3200" dirty="0" smtClean="0"/>
            </a:br>
            <a:r>
              <a:rPr lang="en-US" sz="3200" dirty="0" smtClean="0"/>
              <a:t>WREG</a:t>
            </a:r>
            <a:br>
              <a:rPr lang="en-US" sz="3200" dirty="0" smtClean="0"/>
            </a:br>
            <a:r>
              <a:rPr lang="en-US" sz="3200" dirty="0" smtClean="0"/>
              <a:t>ACREG</a:t>
            </a:r>
            <a:br>
              <a:rPr lang="en-US" sz="3200" dirty="0" smtClean="0"/>
            </a:br>
            <a:r>
              <a:rPr lang="en-US" sz="3200" dirty="0" smtClean="0"/>
              <a:t>GPREG</a:t>
            </a:r>
            <a:br>
              <a:rPr lang="en-US" sz="3200" dirty="0" smtClean="0"/>
            </a:br>
            <a:r>
              <a:rPr lang="en-US" sz="3200" dirty="0" smtClean="0"/>
              <a:t>NUM</a:t>
            </a:r>
            <a:br>
              <a:rPr lang="en-US" sz="3200" dirty="0" smtClean="0"/>
            </a:br>
            <a:r>
              <a:rPr lang="en-US" sz="3200" dirty="0" smtClean="0"/>
              <a:t>CASH</a:t>
            </a:r>
            <a:br>
              <a:rPr lang="en-US" sz="3200" dirty="0" smtClean="0"/>
            </a:br>
            <a:r>
              <a:rPr lang="en-US" sz="3200" dirty="0" smtClean="0"/>
              <a:t>OFFS</a:t>
            </a:r>
            <a:br>
              <a:rPr lang="en-US" sz="3200" dirty="0" smtClean="0"/>
            </a:br>
            <a:r>
              <a:rPr lang="en-US" sz="3200" dirty="0" smtClean="0"/>
              <a:t>list(‘[](),.*+-’)</a:t>
            </a:r>
            <a:endParaRPr lang="en-US" sz="3200" dirty="0"/>
          </a:p>
        </p:txBody>
      </p:sp>
      <p:sp>
        <p:nvSpPr>
          <p:cNvPr id="6" name="Content Placeholder 2"/>
          <p:cNvSpPr txBox="1">
            <a:spLocks/>
          </p:cNvSpPr>
          <p:nvPr/>
        </p:nvSpPr>
        <p:spPr>
          <a:xfrm>
            <a:off x="228600" y="800705"/>
            <a:ext cx="2286000" cy="799495"/>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200" dirty="0" smtClean="0"/>
              <a:t>PPC:</a:t>
            </a:r>
            <a:endParaRPr lang="en-US" sz="3200" dirty="0"/>
          </a:p>
        </p:txBody>
      </p:sp>
      <p:sp>
        <p:nvSpPr>
          <p:cNvPr id="7" name="Content Placeholder 2"/>
          <p:cNvSpPr txBox="1">
            <a:spLocks/>
          </p:cNvSpPr>
          <p:nvPr/>
        </p:nvSpPr>
        <p:spPr>
          <a:xfrm>
            <a:off x="4516582" y="800704"/>
            <a:ext cx="2286000" cy="79949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200" dirty="0" smtClean="0"/>
              <a:t>MIPS:</a:t>
            </a:r>
            <a:endParaRPr lang="en-US" sz="3200" dirty="0"/>
          </a:p>
        </p:txBody>
      </p:sp>
      <p:sp>
        <p:nvSpPr>
          <p:cNvPr id="8" name="TextBox 7"/>
          <p:cNvSpPr txBox="1"/>
          <p:nvPr/>
        </p:nvSpPr>
        <p:spPr>
          <a:xfrm>
            <a:off x="0" y="6472329"/>
            <a:ext cx="9144000" cy="369332"/>
          </a:xfrm>
          <a:prstGeom prst="rect">
            <a:avLst/>
          </a:prstGeom>
          <a:solidFill>
            <a:schemeClr val="bg1">
              <a:lumMod val="85000"/>
            </a:schemeClr>
          </a:solidFill>
        </p:spPr>
        <p:txBody>
          <a:bodyPr wrap="square" rtlCol="0">
            <a:spAutoFit/>
          </a:bodyPr>
          <a:lstStyle/>
          <a:p>
            <a:pPr algn="ctr"/>
            <a:r>
              <a:rPr lang="en-US" dirty="0" smtClean="0"/>
              <a:t>show </a:t>
            </a:r>
            <a:r>
              <a:rPr lang="en-US" dirty="0" err="1" smtClean="0"/>
              <a:t>mips</a:t>
            </a:r>
            <a:r>
              <a:rPr lang="en-US" dirty="0" smtClean="0"/>
              <a:t>/</a:t>
            </a:r>
            <a:r>
              <a:rPr lang="en-US" dirty="0" err="1" smtClean="0"/>
              <a:t>common.py</a:t>
            </a:r>
            <a:endParaRPr lang="en-US" dirty="0"/>
          </a:p>
        </p:txBody>
      </p:sp>
    </p:spTree>
    <p:extLst>
      <p:ext uri="{BB962C8B-B14F-4D97-AF65-F5344CB8AC3E}">
        <p14:creationId xmlns:p14="http://schemas.microsoft.com/office/powerpoint/2010/main" val="25296021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find syntax examples?</a:t>
            </a:r>
            <a:endParaRPr lang="en-US" dirty="0"/>
          </a:p>
        </p:txBody>
      </p:sp>
      <p:sp>
        <p:nvSpPr>
          <p:cNvPr id="4" name="Content Placeholder 2"/>
          <p:cNvSpPr>
            <a:spLocks noGrp="1"/>
          </p:cNvSpPr>
          <p:nvPr>
            <p:ph idx="1"/>
          </p:nvPr>
        </p:nvSpPr>
        <p:spPr>
          <a:xfrm>
            <a:off x="0" y="990600"/>
            <a:ext cx="9144000" cy="4343400"/>
          </a:xfrm>
          <a:solidFill>
            <a:schemeClr val="bg1">
              <a:lumMod val="85000"/>
            </a:schemeClr>
          </a:solidFill>
        </p:spPr>
        <p:txBody>
          <a:bodyPr/>
          <a:lstStyle/>
          <a:p>
            <a:pPr marL="0" indent="0">
              <a:buNone/>
            </a:pPr>
            <a:r>
              <a:rPr lang="en-US" dirty="0" smtClean="0"/>
              <a:t/>
            </a:r>
            <a:br>
              <a:rPr lang="en-US" dirty="0" smtClean="0"/>
            </a:br>
            <a:r>
              <a:rPr lang="en-US" dirty="0" smtClean="0">
                <a:solidFill>
                  <a:srgbClr val="FF0000"/>
                </a:solidFill>
              </a:rPr>
              <a:t>for</a:t>
            </a:r>
            <a:r>
              <a:rPr lang="en-US" dirty="0" smtClean="0"/>
              <a:t> </a:t>
            </a:r>
            <a:r>
              <a:rPr lang="en-US" dirty="0" err="1" smtClean="0"/>
              <a:t>insword</a:t>
            </a:r>
            <a:r>
              <a:rPr lang="en-US" dirty="0" smtClean="0"/>
              <a:t> in examples:</a:t>
            </a:r>
            <a:br>
              <a:rPr lang="en-US" dirty="0" smtClean="0"/>
            </a:br>
            <a:r>
              <a:rPr lang="en-US" dirty="0" smtClean="0"/>
              <a:t>	</a:t>
            </a:r>
            <a:r>
              <a:rPr lang="en-US" dirty="0" smtClean="0">
                <a:solidFill>
                  <a:srgbClr val="FF0000"/>
                </a:solidFill>
              </a:rPr>
              <a:t>for</a:t>
            </a:r>
            <a:r>
              <a:rPr lang="en-US" dirty="0" smtClean="0"/>
              <a:t> </a:t>
            </a:r>
            <a:r>
              <a:rPr lang="en-US" dirty="0" err="1" smtClean="0"/>
              <a:t>ss</a:t>
            </a:r>
            <a:r>
              <a:rPr lang="en-US" dirty="0" smtClean="0"/>
              <a:t> </a:t>
            </a:r>
            <a:r>
              <a:rPr lang="en-US" dirty="0" smtClean="0">
                <a:solidFill>
                  <a:srgbClr val="FF0000"/>
                </a:solidFill>
              </a:rPr>
              <a:t>in</a:t>
            </a:r>
            <a:r>
              <a:rPr lang="en-US" dirty="0" smtClean="0"/>
              <a:t> EverySubsetOf4Bits</a:t>
            </a:r>
            <a:r>
              <a:rPr lang="en-US" dirty="0" smtClean="0">
                <a:solidFill>
                  <a:srgbClr val="3366FF"/>
                </a:solidFill>
              </a:rPr>
              <a:t>():</a:t>
            </a:r>
            <a:br>
              <a:rPr lang="en-US" dirty="0" smtClean="0">
                <a:solidFill>
                  <a:srgbClr val="3366FF"/>
                </a:solidFill>
              </a:rPr>
            </a:br>
            <a:r>
              <a:rPr lang="en-US" dirty="0" smtClean="0">
                <a:solidFill>
                  <a:srgbClr val="3366FF"/>
                </a:solidFill>
              </a:rPr>
              <a:t>		</a:t>
            </a:r>
            <a:r>
              <a:rPr lang="en-US" dirty="0" smtClean="0">
                <a:solidFill>
                  <a:srgbClr val="FF0000"/>
                </a:solidFill>
              </a:rPr>
              <a:t>for</a:t>
            </a:r>
            <a:r>
              <a:rPr lang="en-US" dirty="0" smtClean="0"/>
              <a:t> </a:t>
            </a:r>
            <a:r>
              <a:rPr lang="en-US" dirty="0" err="1" smtClean="0"/>
              <a:t>val</a:t>
            </a:r>
            <a:r>
              <a:rPr lang="en-US" dirty="0" smtClean="0"/>
              <a:t> </a:t>
            </a:r>
            <a:r>
              <a:rPr lang="en-US" dirty="0" smtClean="0">
                <a:solidFill>
                  <a:srgbClr val="FF0000"/>
                </a:solidFill>
              </a:rPr>
              <a:t>in</a:t>
            </a:r>
            <a:r>
              <a:rPr lang="en-US" dirty="0" smtClean="0"/>
              <a:t> range</a:t>
            </a:r>
            <a:r>
              <a:rPr lang="en-US" dirty="0" smtClean="0">
                <a:solidFill>
                  <a:srgbClr val="3366FF"/>
                </a:solidFill>
              </a:rPr>
              <a:t>(</a:t>
            </a:r>
            <a:r>
              <a:rPr lang="en-US" dirty="0" smtClean="0"/>
              <a:t>16</a:t>
            </a:r>
            <a:r>
              <a:rPr lang="en-US" dirty="0" smtClean="0">
                <a:solidFill>
                  <a:srgbClr val="3366FF"/>
                </a:solidFill>
              </a:rPr>
              <a:t>):</a:t>
            </a:r>
          </a:p>
          <a:p>
            <a:pPr marL="0" indent="0">
              <a:buNone/>
            </a:pPr>
            <a:r>
              <a:rPr lang="en-US" dirty="0" smtClean="0"/>
              <a:t>	</a:t>
            </a:r>
            <a:r>
              <a:rPr lang="en-US" dirty="0"/>
              <a:t>	</a:t>
            </a:r>
            <a:r>
              <a:rPr lang="en-US" dirty="0" smtClean="0"/>
              <a:t>	insword2 </a:t>
            </a:r>
            <a:r>
              <a:rPr lang="en-US" dirty="0" smtClean="0">
                <a:solidFill>
                  <a:srgbClr val="3366FF"/>
                </a:solidFill>
              </a:rPr>
              <a:t>=</a:t>
            </a:r>
            <a:r>
              <a:rPr lang="en-US" dirty="0" smtClean="0"/>
              <a:t> apply</a:t>
            </a:r>
            <a:r>
              <a:rPr lang="en-US" dirty="0" smtClean="0">
                <a:solidFill>
                  <a:srgbClr val="3366FF"/>
                </a:solidFill>
              </a:rPr>
              <a:t>(</a:t>
            </a:r>
            <a:r>
              <a:rPr lang="en-US" dirty="0" err="1" smtClean="0"/>
              <a:t>insword</a:t>
            </a:r>
            <a:r>
              <a:rPr lang="en-US" dirty="0" smtClean="0">
                <a:solidFill>
                  <a:srgbClr val="3366FF"/>
                </a:solidFill>
              </a:rPr>
              <a:t>,</a:t>
            </a:r>
            <a:r>
              <a:rPr lang="en-US" dirty="0" smtClean="0"/>
              <a:t> </a:t>
            </a:r>
            <a:r>
              <a:rPr lang="en-US" dirty="0" err="1" smtClean="0"/>
              <a:t>ss</a:t>
            </a:r>
            <a:r>
              <a:rPr lang="en-US" dirty="0" smtClean="0">
                <a:solidFill>
                  <a:srgbClr val="3366FF"/>
                </a:solidFill>
              </a:rPr>
              <a:t>,</a:t>
            </a:r>
            <a:r>
              <a:rPr lang="en-US" dirty="0" smtClean="0"/>
              <a:t> </a:t>
            </a:r>
            <a:r>
              <a:rPr lang="en-US" dirty="0" err="1" smtClean="0"/>
              <a:t>val</a:t>
            </a:r>
            <a:r>
              <a:rPr lang="en-US" dirty="0" smtClean="0">
                <a:solidFill>
                  <a:srgbClr val="3366FF"/>
                </a:solidFill>
              </a:rPr>
              <a:t>)</a:t>
            </a:r>
          </a:p>
          <a:p>
            <a:pPr marL="0" indent="0">
              <a:buNone/>
            </a:pPr>
            <a:r>
              <a:rPr lang="en-US" dirty="0"/>
              <a:t>	</a:t>
            </a:r>
            <a:r>
              <a:rPr lang="en-US" dirty="0" smtClean="0"/>
              <a:t>	</a:t>
            </a:r>
            <a:br>
              <a:rPr lang="en-US" dirty="0" smtClean="0"/>
            </a:br>
            <a:r>
              <a:rPr lang="en-US" dirty="0" smtClean="0"/>
              <a:t>			tokens </a:t>
            </a:r>
            <a:r>
              <a:rPr lang="en-US" dirty="0" smtClean="0">
                <a:solidFill>
                  <a:srgbClr val="3366FF"/>
                </a:solidFill>
              </a:rPr>
              <a:t>=</a:t>
            </a:r>
            <a:r>
              <a:rPr lang="en-US" dirty="0" smtClean="0"/>
              <a:t> tokenize</a:t>
            </a:r>
            <a:r>
              <a:rPr lang="en-US" dirty="0" smtClean="0">
                <a:solidFill>
                  <a:srgbClr val="3366FF"/>
                </a:solidFill>
              </a:rPr>
              <a:t>(</a:t>
            </a:r>
            <a:r>
              <a:rPr lang="en-US" dirty="0" smtClean="0"/>
              <a:t>disassemble</a:t>
            </a:r>
            <a:r>
              <a:rPr lang="en-US" dirty="0" smtClean="0">
                <a:solidFill>
                  <a:srgbClr val="3366FF"/>
                </a:solidFill>
              </a:rPr>
              <a:t>(</a:t>
            </a:r>
            <a:r>
              <a:rPr lang="en-US" dirty="0" smtClean="0"/>
              <a:t>insword2</a:t>
            </a:r>
            <a:r>
              <a:rPr lang="en-US" dirty="0" smtClean="0">
                <a:solidFill>
                  <a:srgbClr val="3366FF"/>
                </a:solidFill>
              </a:rPr>
              <a:t>)))</a:t>
            </a:r>
            <a:r>
              <a:rPr lang="en-US" dirty="0" smtClean="0"/>
              <a:t/>
            </a:r>
            <a:br>
              <a:rPr lang="en-US" dirty="0" smtClean="0"/>
            </a:br>
            <a:r>
              <a:rPr lang="en-US" dirty="0" smtClean="0"/>
              <a:t>			syntax </a:t>
            </a:r>
            <a:r>
              <a:rPr lang="en-US" dirty="0" smtClean="0">
                <a:solidFill>
                  <a:srgbClr val="3366FF"/>
                </a:solidFill>
              </a:rPr>
              <a:t>=</a:t>
            </a:r>
            <a:r>
              <a:rPr lang="en-US" dirty="0" smtClean="0"/>
              <a:t> </a:t>
            </a:r>
            <a:r>
              <a:rPr lang="en-US" dirty="0" smtClean="0">
                <a:solidFill>
                  <a:srgbClr val="3366FF"/>
                </a:solidFill>
              </a:rPr>
              <a:t>‘ ‘.</a:t>
            </a:r>
            <a:r>
              <a:rPr lang="en-US" dirty="0" smtClean="0"/>
              <a:t>join</a:t>
            </a:r>
            <a:r>
              <a:rPr lang="en-US" dirty="0" smtClean="0">
                <a:solidFill>
                  <a:srgbClr val="3366FF"/>
                </a:solidFill>
              </a:rPr>
              <a:t>(</a:t>
            </a:r>
            <a:r>
              <a:rPr lang="en-US" dirty="0" smtClean="0"/>
              <a:t>tokens</a:t>
            </a:r>
            <a:r>
              <a:rPr lang="en-US" dirty="0" smtClean="0">
                <a:solidFill>
                  <a:srgbClr val="3366FF"/>
                </a:solidFill>
              </a:rPr>
              <a:t>)</a:t>
            </a:r>
            <a:r>
              <a:rPr lang="en-US" dirty="0" smtClean="0"/>
              <a:t/>
            </a:r>
            <a:br>
              <a:rPr lang="en-US" dirty="0" smtClean="0"/>
            </a:br>
            <a:r>
              <a:rPr lang="en-US" dirty="0" smtClean="0"/>
              <a:t>			if not syntax in seen</a:t>
            </a:r>
            <a:r>
              <a:rPr lang="en-US" dirty="0" smtClean="0">
                <a:solidFill>
                  <a:srgbClr val="3366FF"/>
                </a:solidFill>
              </a:rPr>
              <a:t>:</a:t>
            </a:r>
            <a:r>
              <a:rPr lang="en-US" dirty="0" smtClean="0"/>
              <a:t/>
            </a:r>
            <a:br>
              <a:rPr lang="en-US" dirty="0" smtClean="0"/>
            </a:br>
            <a:r>
              <a:rPr lang="en-US" dirty="0"/>
              <a:t>	</a:t>
            </a:r>
            <a:r>
              <a:rPr lang="en-US" dirty="0" smtClean="0"/>
              <a:t>			seen[syntax] </a:t>
            </a:r>
            <a:r>
              <a:rPr lang="en-US" dirty="0" smtClean="0">
                <a:solidFill>
                  <a:srgbClr val="3366FF"/>
                </a:solidFill>
              </a:rPr>
              <a:t>=</a:t>
            </a:r>
            <a:r>
              <a:rPr lang="en-US" dirty="0" smtClean="0"/>
              <a:t> insword2</a:t>
            </a:r>
          </a:p>
        </p:txBody>
      </p:sp>
      <p:sp>
        <p:nvSpPr>
          <p:cNvPr id="5" name="TextBox 4"/>
          <p:cNvSpPr txBox="1"/>
          <p:nvPr/>
        </p:nvSpPr>
        <p:spPr>
          <a:xfrm>
            <a:off x="1600200" y="5791200"/>
            <a:ext cx="6477000" cy="923330"/>
          </a:xfrm>
          <a:prstGeom prst="rect">
            <a:avLst/>
          </a:prstGeom>
          <a:noFill/>
        </p:spPr>
        <p:txBody>
          <a:bodyPr wrap="square" rtlCol="0">
            <a:spAutoFit/>
          </a:bodyPr>
          <a:lstStyle/>
          <a:p>
            <a:pPr marL="285750" indent="-285750">
              <a:buFont typeface="Arial"/>
              <a:buChar char="•"/>
            </a:pPr>
            <a:r>
              <a:rPr lang="en-US" dirty="0" err="1" smtClean="0"/>
              <a:t>nCr</a:t>
            </a:r>
            <a:r>
              <a:rPr lang="en-US" dirty="0" smtClean="0"/>
              <a:t>(32,4) * 16 =  575,360</a:t>
            </a:r>
          </a:p>
          <a:p>
            <a:pPr marL="285750" indent="-285750">
              <a:buFont typeface="Arial"/>
              <a:buChar char="•"/>
            </a:pPr>
            <a:r>
              <a:rPr lang="en-US" dirty="0" err="1" smtClean="0"/>
              <a:t>nCr</a:t>
            </a:r>
            <a:r>
              <a:rPr lang="en-US" dirty="0" smtClean="0"/>
              <a:t>(32,5) * 32 = 6,444,032</a:t>
            </a:r>
          </a:p>
          <a:p>
            <a:pPr marL="285750" indent="-285750">
              <a:buFont typeface="Arial"/>
              <a:buChar char="•"/>
            </a:pPr>
            <a:r>
              <a:rPr lang="en-US" dirty="0" err="1" smtClean="0"/>
              <a:t>syn_examples.txt</a:t>
            </a:r>
            <a:endParaRPr lang="en-US" dirty="0" smtClean="0"/>
          </a:p>
        </p:txBody>
      </p:sp>
    </p:spTree>
    <p:extLst>
      <p:ext uri="{BB962C8B-B14F-4D97-AF65-F5344CB8AC3E}">
        <p14:creationId xmlns:p14="http://schemas.microsoft.com/office/powerpoint/2010/main" val="13262797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find syntax examples?</a:t>
            </a:r>
            <a:endParaRPr lang="en-US" dirty="0"/>
          </a:p>
        </p:txBody>
      </p:sp>
      <p:sp>
        <p:nvSpPr>
          <p:cNvPr id="9" name="Rectangle 8"/>
          <p:cNvSpPr/>
          <p:nvPr/>
        </p:nvSpPr>
        <p:spPr>
          <a:xfrm>
            <a:off x="381000" y="1823921"/>
            <a:ext cx="3276600" cy="38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FUZZER</a:t>
            </a:r>
            <a:endParaRPr lang="en-US" dirty="0"/>
          </a:p>
        </p:txBody>
      </p:sp>
      <p:cxnSp>
        <p:nvCxnSpPr>
          <p:cNvPr id="11" name="Straight Arrow Connector 10"/>
          <p:cNvCxnSpPr/>
          <p:nvPr/>
        </p:nvCxnSpPr>
        <p:spPr>
          <a:xfrm>
            <a:off x="9144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381000" y="757121"/>
            <a:ext cx="32766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533400" y="833321"/>
            <a:ext cx="3048000" cy="369332"/>
          </a:xfrm>
          <a:prstGeom prst="rect">
            <a:avLst/>
          </a:prstGeom>
          <a:noFill/>
        </p:spPr>
        <p:txBody>
          <a:bodyPr wrap="square" rtlCol="0">
            <a:spAutoFit/>
          </a:bodyPr>
          <a:lstStyle/>
          <a:p>
            <a:pPr algn="ctr"/>
            <a:r>
              <a:rPr lang="en-US" dirty="0" smtClean="0">
                <a:latin typeface="Lucida Console"/>
                <a:cs typeface="Lucida Console"/>
              </a:rPr>
              <a:t>0x40000000: </a:t>
            </a:r>
            <a:r>
              <a:rPr lang="en-US" dirty="0" err="1" smtClean="0">
                <a:latin typeface="Lucida Console"/>
                <a:cs typeface="Lucida Console"/>
              </a:rPr>
              <a:t>bdnzf</a:t>
            </a:r>
            <a:endParaRPr lang="en-US" dirty="0">
              <a:latin typeface="Lucida Console"/>
              <a:cs typeface="Lucida Console"/>
            </a:endParaRPr>
          </a:p>
        </p:txBody>
      </p:sp>
      <p:cxnSp>
        <p:nvCxnSpPr>
          <p:cNvPr id="14" name="Straight Arrow Connector 13"/>
          <p:cNvCxnSpPr/>
          <p:nvPr/>
        </p:nvCxnSpPr>
        <p:spPr>
          <a:xfrm>
            <a:off x="2065779" y="1290521"/>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839171" y="4469776"/>
            <a:ext cx="1282700" cy="369332"/>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tx1"/>
                </a:solidFill>
              </a:rPr>
              <a:t>NO</a:t>
            </a:r>
            <a:endParaRPr lang="en-US" dirty="0">
              <a:solidFill>
                <a:schemeClr val="tx1"/>
              </a:solidFill>
            </a:endParaRPr>
          </a:p>
        </p:txBody>
      </p:sp>
      <p:cxnSp>
        <p:nvCxnSpPr>
          <p:cNvPr id="20" name="Straight Arrow Connector 19"/>
          <p:cNvCxnSpPr>
            <a:endCxn id="92" idx="1"/>
          </p:cNvCxnSpPr>
          <p:nvPr/>
        </p:nvCxnSpPr>
        <p:spPr>
          <a:xfrm>
            <a:off x="3048000" y="5265862"/>
            <a:ext cx="457200" cy="10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81000" y="2819400"/>
            <a:ext cx="3276600" cy="38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TOKENIZER</a:t>
            </a:r>
            <a:endParaRPr lang="en-US" dirty="0"/>
          </a:p>
        </p:txBody>
      </p:sp>
      <p:cxnSp>
        <p:nvCxnSpPr>
          <p:cNvPr id="23" name="Straight Arrow Connector 22"/>
          <p:cNvCxnSpPr>
            <a:stCxn id="9" idx="2"/>
          </p:cNvCxnSpPr>
          <p:nvPr/>
        </p:nvCxnSpPr>
        <p:spPr>
          <a:xfrm flipH="1">
            <a:off x="914400" y="2212747"/>
            <a:ext cx="11049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9" idx="2"/>
          </p:cNvCxnSpPr>
          <p:nvPr/>
        </p:nvCxnSpPr>
        <p:spPr>
          <a:xfrm flipH="1">
            <a:off x="1295400" y="2212747"/>
            <a:ext cx="7239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9" idx="2"/>
          </p:cNvCxnSpPr>
          <p:nvPr/>
        </p:nvCxnSpPr>
        <p:spPr>
          <a:xfrm flipH="1">
            <a:off x="1600200" y="2212747"/>
            <a:ext cx="4191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9" idx="2"/>
          </p:cNvCxnSpPr>
          <p:nvPr/>
        </p:nvCxnSpPr>
        <p:spPr>
          <a:xfrm flipH="1">
            <a:off x="1828800" y="2212747"/>
            <a:ext cx="1905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9" idx="2"/>
            <a:endCxn id="22" idx="0"/>
          </p:cNvCxnSpPr>
          <p:nvPr/>
        </p:nvCxnSpPr>
        <p:spPr>
          <a:xfrm>
            <a:off x="2019300" y="2212747"/>
            <a:ext cx="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9" idx="2"/>
          </p:cNvCxnSpPr>
          <p:nvPr/>
        </p:nvCxnSpPr>
        <p:spPr>
          <a:xfrm>
            <a:off x="2019300" y="2212747"/>
            <a:ext cx="1905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9" idx="2"/>
          </p:cNvCxnSpPr>
          <p:nvPr/>
        </p:nvCxnSpPr>
        <p:spPr>
          <a:xfrm>
            <a:off x="2019300" y="2212747"/>
            <a:ext cx="4191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9" idx="2"/>
          </p:cNvCxnSpPr>
          <p:nvPr/>
        </p:nvCxnSpPr>
        <p:spPr>
          <a:xfrm>
            <a:off x="2019300" y="2212747"/>
            <a:ext cx="6731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9" idx="2"/>
          </p:cNvCxnSpPr>
          <p:nvPr/>
        </p:nvCxnSpPr>
        <p:spPr>
          <a:xfrm>
            <a:off x="2019300" y="2212747"/>
            <a:ext cx="1028700" cy="606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381000" y="3634977"/>
            <a:ext cx="3276600" cy="3888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IS OPCODE THE SAME?</a:t>
            </a:r>
            <a:endParaRPr lang="en-US" dirty="0"/>
          </a:p>
        </p:txBody>
      </p:sp>
      <p:cxnSp>
        <p:nvCxnSpPr>
          <p:cNvPr id="52" name="Straight Arrow Connector 51"/>
          <p:cNvCxnSpPr/>
          <p:nvPr/>
        </p:nvCxnSpPr>
        <p:spPr>
          <a:xfrm>
            <a:off x="12954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16002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18288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22" idx="2"/>
            <a:endCxn id="50" idx="0"/>
          </p:cNvCxnSpPr>
          <p:nvPr/>
        </p:nvCxnSpPr>
        <p:spPr>
          <a:xfrm>
            <a:off x="20193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22098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24384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26924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3048000" y="32082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a:off x="9144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a:off x="12954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a:off x="16002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a:off x="18288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20193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a:off x="22098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a:off x="24384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26924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a:off x="3048000" y="4023803"/>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2146300" y="4469776"/>
            <a:ext cx="1054100" cy="369332"/>
          </a:xfrm>
          <a:prstGeom prst="rect">
            <a:avLst/>
          </a:prstGeom>
          <a:solidFill>
            <a:srgbClr val="008000"/>
          </a:solid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tx1"/>
                </a:solidFill>
              </a:rPr>
              <a:t>YES</a:t>
            </a:r>
            <a:endParaRPr lang="en-US" dirty="0">
              <a:solidFill>
                <a:schemeClr val="tx1"/>
              </a:solidFill>
            </a:endParaRPr>
          </a:p>
        </p:txBody>
      </p:sp>
      <p:cxnSp>
        <p:nvCxnSpPr>
          <p:cNvPr id="86" name="Straight Arrow Connector 85"/>
          <p:cNvCxnSpPr/>
          <p:nvPr/>
        </p:nvCxnSpPr>
        <p:spPr>
          <a:xfrm>
            <a:off x="2209800" y="4839108"/>
            <a:ext cx="0" cy="126788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a:off x="2438400" y="4839108"/>
            <a:ext cx="0" cy="1028292"/>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2692400" y="4839108"/>
            <a:ext cx="0" cy="73448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a:off x="3048000" y="4839108"/>
            <a:ext cx="0" cy="426751"/>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92" name="Rectangle 91"/>
          <p:cNvSpPr/>
          <p:nvPr/>
        </p:nvSpPr>
        <p:spPr>
          <a:xfrm>
            <a:off x="3505200" y="5143500"/>
            <a:ext cx="5562600" cy="266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latin typeface="Lucida Console"/>
                <a:cs typeface="Lucida Console"/>
              </a:rPr>
              <a:t>40000000: </a:t>
            </a:r>
            <a:r>
              <a:rPr lang="en-US" dirty="0" err="1" smtClean="0">
                <a:latin typeface="Lucida Console"/>
                <a:cs typeface="Lucida Console"/>
              </a:rPr>
              <a:t>bdnzf</a:t>
            </a:r>
            <a:r>
              <a:rPr lang="en-US" dirty="0" smtClean="0">
                <a:latin typeface="Lucida Console"/>
                <a:cs typeface="Lucida Console"/>
              </a:rPr>
              <a:t> FLAG</a:t>
            </a:r>
            <a:endParaRPr lang="en-US" dirty="0">
              <a:latin typeface="Lucida Console"/>
              <a:cs typeface="Lucida Console"/>
            </a:endParaRPr>
          </a:p>
        </p:txBody>
      </p:sp>
      <p:sp>
        <p:nvSpPr>
          <p:cNvPr id="93" name="Rectangle 92"/>
          <p:cNvSpPr/>
          <p:nvPr/>
        </p:nvSpPr>
        <p:spPr>
          <a:xfrm>
            <a:off x="3505200" y="5429250"/>
            <a:ext cx="5562600" cy="266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latin typeface="Lucida Console"/>
                <a:cs typeface="Lucida Console"/>
              </a:rPr>
              <a:t>40000004: </a:t>
            </a:r>
            <a:r>
              <a:rPr lang="en-US" dirty="0" err="1" smtClean="0">
                <a:latin typeface="Lucida Console"/>
                <a:cs typeface="Lucida Console"/>
              </a:rPr>
              <a:t>bdnzf</a:t>
            </a:r>
            <a:r>
              <a:rPr lang="en-US" dirty="0" smtClean="0">
                <a:latin typeface="Lucida Console"/>
                <a:cs typeface="Lucida Console"/>
              </a:rPr>
              <a:t> FLAG , NUM</a:t>
            </a:r>
            <a:endParaRPr lang="en-US" dirty="0">
              <a:latin typeface="Lucida Console"/>
              <a:cs typeface="Lucida Console"/>
            </a:endParaRPr>
          </a:p>
        </p:txBody>
      </p:sp>
      <p:sp>
        <p:nvSpPr>
          <p:cNvPr id="94" name="Rectangle 93"/>
          <p:cNvSpPr/>
          <p:nvPr/>
        </p:nvSpPr>
        <p:spPr>
          <a:xfrm>
            <a:off x="3505200" y="5695950"/>
            <a:ext cx="5562600" cy="2857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latin typeface="Lucida Console"/>
                <a:cs typeface="Lucida Console"/>
              </a:rPr>
              <a:t>40040000: </a:t>
            </a:r>
            <a:r>
              <a:rPr lang="en-US" dirty="0" err="1" smtClean="0">
                <a:latin typeface="Lucida Console"/>
                <a:cs typeface="Lucida Console"/>
              </a:rPr>
              <a:t>bdnzf</a:t>
            </a:r>
            <a:r>
              <a:rPr lang="en-US" dirty="0" smtClean="0">
                <a:latin typeface="Lucida Console"/>
                <a:cs typeface="Lucida Console"/>
              </a:rPr>
              <a:t> NUM * CREG + FLAG</a:t>
            </a:r>
            <a:endParaRPr lang="en-US" dirty="0">
              <a:latin typeface="Lucida Console"/>
              <a:cs typeface="Lucida Console"/>
            </a:endParaRPr>
          </a:p>
        </p:txBody>
      </p:sp>
      <p:sp>
        <p:nvSpPr>
          <p:cNvPr id="95" name="Rectangle 94"/>
          <p:cNvSpPr/>
          <p:nvPr/>
        </p:nvSpPr>
        <p:spPr>
          <a:xfrm>
            <a:off x="3505200" y="5981700"/>
            <a:ext cx="5562600" cy="2857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latin typeface="Lucida Console"/>
                <a:cs typeface="Lucida Console"/>
              </a:rPr>
              <a:t>40040004: </a:t>
            </a:r>
            <a:r>
              <a:rPr lang="en-US" dirty="0" err="1" smtClean="0">
                <a:latin typeface="Lucida Console"/>
                <a:cs typeface="Lucida Console"/>
              </a:rPr>
              <a:t>bdnzf</a:t>
            </a:r>
            <a:r>
              <a:rPr lang="en-US" dirty="0" smtClean="0">
                <a:latin typeface="Lucida Console"/>
                <a:cs typeface="Lucida Console"/>
              </a:rPr>
              <a:t> NUM * CREG + FLAG , NUM</a:t>
            </a:r>
            <a:endParaRPr lang="en-US" dirty="0">
              <a:latin typeface="Lucida Console"/>
              <a:cs typeface="Lucida Console"/>
            </a:endParaRPr>
          </a:p>
        </p:txBody>
      </p:sp>
      <p:cxnSp>
        <p:nvCxnSpPr>
          <p:cNvPr id="98" name="Straight Arrow Connector 97"/>
          <p:cNvCxnSpPr/>
          <p:nvPr/>
        </p:nvCxnSpPr>
        <p:spPr>
          <a:xfrm>
            <a:off x="2692400" y="5573588"/>
            <a:ext cx="812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a:off x="2438400" y="5867400"/>
            <a:ext cx="1066800" cy="10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2209800" y="6106988"/>
            <a:ext cx="1295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0428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Toggling 4-bits At a Time</a:t>
            </a:r>
            <a:endParaRPr lang="en-US" dirty="0"/>
          </a:p>
        </p:txBody>
      </p:sp>
      <p:sp>
        <p:nvSpPr>
          <p:cNvPr id="78" name="Oval 77"/>
          <p:cNvSpPr/>
          <p:nvPr/>
        </p:nvSpPr>
        <p:spPr>
          <a:xfrm>
            <a:off x="3615408"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9" name="Oval 78"/>
          <p:cNvSpPr/>
          <p:nvPr/>
        </p:nvSpPr>
        <p:spPr>
          <a:xfrm>
            <a:off x="40813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0" name="Oval 79"/>
          <p:cNvSpPr/>
          <p:nvPr/>
        </p:nvSpPr>
        <p:spPr>
          <a:xfrm>
            <a:off x="45385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1" name="Oval 80"/>
          <p:cNvSpPr/>
          <p:nvPr/>
        </p:nvSpPr>
        <p:spPr>
          <a:xfrm>
            <a:off x="49957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2" name="Oval 81"/>
          <p:cNvSpPr/>
          <p:nvPr/>
        </p:nvSpPr>
        <p:spPr>
          <a:xfrm>
            <a:off x="54529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3" name="Oval 82"/>
          <p:cNvSpPr/>
          <p:nvPr/>
        </p:nvSpPr>
        <p:spPr>
          <a:xfrm>
            <a:off x="59101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4" name="Oval 83"/>
          <p:cNvSpPr/>
          <p:nvPr/>
        </p:nvSpPr>
        <p:spPr>
          <a:xfrm>
            <a:off x="63673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5" name="Oval 84"/>
          <p:cNvSpPr/>
          <p:nvPr/>
        </p:nvSpPr>
        <p:spPr>
          <a:xfrm>
            <a:off x="68245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6" name="Oval 85"/>
          <p:cNvSpPr/>
          <p:nvPr/>
        </p:nvSpPr>
        <p:spPr>
          <a:xfrm>
            <a:off x="72817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7" name="Oval 86"/>
          <p:cNvSpPr/>
          <p:nvPr/>
        </p:nvSpPr>
        <p:spPr>
          <a:xfrm>
            <a:off x="7738915"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7" name="Oval 116"/>
          <p:cNvSpPr/>
          <p:nvPr/>
        </p:nvSpPr>
        <p:spPr>
          <a:xfrm>
            <a:off x="3615408"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8" name="Oval 117"/>
          <p:cNvSpPr/>
          <p:nvPr/>
        </p:nvSpPr>
        <p:spPr>
          <a:xfrm>
            <a:off x="40813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9" name="Oval 118"/>
          <p:cNvSpPr/>
          <p:nvPr/>
        </p:nvSpPr>
        <p:spPr>
          <a:xfrm>
            <a:off x="4538515" y="12954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9" name="Oval 128"/>
          <p:cNvSpPr/>
          <p:nvPr/>
        </p:nvSpPr>
        <p:spPr>
          <a:xfrm>
            <a:off x="49957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2" name="Oval 131"/>
          <p:cNvSpPr/>
          <p:nvPr/>
        </p:nvSpPr>
        <p:spPr>
          <a:xfrm>
            <a:off x="54529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3" name="Oval 132"/>
          <p:cNvSpPr/>
          <p:nvPr/>
        </p:nvSpPr>
        <p:spPr>
          <a:xfrm>
            <a:off x="59101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4" name="Oval 133"/>
          <p:cNvSpPr/>
          <p:nvPr/>
        </p:nvSpPr>
        <p:spPr>
          <a:xfrm>
            <a:off x="63673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5" name="Oval 134"/>
          <p:cNvSpPr/>
          <p:nvPr/>
        </p:nvSpPr>
        <p:spPr>
          <a:xfrm>
            <a:off x="68245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6" name="Oval 135"/>
          <p:cNvSpPr/>
          <p:nvPr/>
        </p:nvSpPr>
        <p:spPr>
          <a:xfrm>
            <a:off x="72817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7" name="Oval 136"/>
          <p:cNvSpPr/>
          <p:nvPr/>
        </p:nvSpPr>
        <p:spPr>
          <a:xfrm>
            <a:off x="7738915"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0" name="Oval 139"/>
          <p:cNvSpPr/>
          <p:nvPr/>
        </p:nvSpPr>
        <p:spPr>
          <a:xfrm>
            <a:off x="3606701"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49" name="Oval 148"/>
          <p:cNvSpPr/>
          <p:nvPr/>
        </p:nvSpPr>
        <p:spPr>
          <a:xfrm>
            <a:off x="40726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0" name="Oval 149"/>
          <p:cNvSpPr/>
          <p:nvPr/>
        </p:nvSpPr>
        <p:spPr>
          <a:xfrm>
            <a:off x="4529808" y="17526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51" name="Oval 150"/>
          <p:cNvSpPr/>
          <p:nvPr/>
        </p:nvSpPr>
        <p:spPr>
          <a:xfrm>
            <a:off x="49870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2" name="Oval 151"/>
          <p:cNvSpPr/>
          <p:nvPr/>
        </p:nvSpPr>
        <p:spPr>
          <a:xfrm>
            <a:off x="54442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3" name="Oval 152"/>
          <p:cNvSpPr/>
          <p:nvPr/>
        </p:nvSpPr>
        <p:spPr>
          <a:xfrm>
            <a:off x="59014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4" name="Oval 153"/>
          <p:cNvSpPr/>
          <p:nvPr/>
        </p:nvSpPr>
        <p:spPr>
          <a:xfrm>
            <a:off x="63586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5" name="Oval 154"/>
          <p:cNvSpPr/>
          <p:nvPr/>
        </p:nvSpPr>
        <p:spPr>
          <a:xfrm>
            <a:off x="68158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6" name="Oval 155"/>
          <p:cNvSpPr/>
          <p:nvPr/>
        </p:nvSpPr>
        <p:spPr>
          <a:xfrm>
            <a:off x="72730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7" name="Oval 156"/>
          <p:cNvSpPr/>
          <p:nvPr/>
        </p:nvSpPr>
        <p:spPr>
          <a:xfrm>
            <a:off x="7730208"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8" name="Oval 157"/>
          <p:cNvSpPr/>
          <p:nvPr/>
        </p:nvSpPr>
        <p:spPr>
          <a:xfrm>
            <a:off x="3606701"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9" name="Oval 158"/>
          <p:cNvSpPr/>
          <p:nvPr/>
        </p:nvSpPr>
        <p:spPr>
          <a:xfrm>
            <a:off x="40726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0" name="Oval 159"/>
          <p:cNvSpPr/>
          <p:nvPr/>
        </p:nvSpPr>
        <p:spPr>
          <a:xfrm>
            <a:off x="4529808" y="22098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61" name="Oval 160"/>
          <p:cNvSpPr/>
          <p:nvPr/>
        </p:nvSpPr>
        <p:spPr>
          <a:xfrm>
            <a:off x="49870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2" name="Oval 161"/>
          <p:cNvSpPr/>
          <p:nvPr/>
        </p:nvSpPr>
        <p:spPr>
          <a:xfrm>
            <a:off x="54442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3" name="Oval 162"/>
          <p:cNvSpPr/>
          <p:nvPr/>
        </p:nvSpPr>
        <p:spPr>
          <a:xfrm>
            <a:off x="59014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4" name="Oval 163"/>
          <p:cNvSpPr/>
          <p:nvPr/>
        </p:nvSpPr>
        <p:spPr>
          <a:xfrm>
            <a:off x="63586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5" name="Oval 164"/>
          <p:cNvSpPr/>
          <p:nvPr/>
        </p:nvSpPr>
        <p:spPr>
          <a:xfrm>
            <a:off x="68158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6" name="Oval 165"/>
          <p:cNvSpPr/>
          <p:nvPr/>
        </p:nvSpPr>
        <p:spPr>
          <a:xfrm>
            <a:off x="72730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7" name="Oval 166"/>
          <p:cNvSpPr/>
          <p:nvPr/>
        </p:nvSpPr>
        <p:spPr>
          <a:xfrm>
            <a:off x="7730208"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8" name="Oval 167"/>
          <p:cNvSpPr/>
          <p:nvPr/>
        </p:nvSpPr>
        <p:spPr>
          <a:xfrm>
            <a:off x="3615408"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9" name="Oval 168"/>
          <p:cNvSpPr/>
          <p:nvPr/>
        </p:nvSpPr>
        <p:spPr>
          <a:xfrm>
            <a:off x="40813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0" name="Oval 169"/>
          <p:cNvSpPr/>
          <p:nvPr/>
        </p:nvSpPr>
        <p:spPr>
          <a:xfrm>
            <a:off x="4538515" y="26670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1" name="Oval 170"/>
          <p:cNvSpPr/>
          <p:nvPr/>
        </p:nvSpPr>
        <p:spPr>
          <a:xfrm>
            <a:off x="49957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2" name="Oval 171"/>
          <p:cNvSpPr/>
          <p:nvPr/>
        </p:nvSpPr>
        <p:spPr>
          <a:xfrm>
            <a:off x="54529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3" name="Oval 172"/>
          <p:cNvSpPr/>
          <p:nvPr/>
        </p:nvSpPr>
        <p:spPr>
          <a:xfrm>
            <a:off x="59101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4" name="Oval 173"/>
          <p:cNvSpPr/>
          <p:nvPr/>
        </p:nvSpPr>
        <p:spPr>
          <a:xfrm>
            <a:off x="63673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5" name="Oval 174"/>
          <p:cNvSpPr/>
          <p:nvPr/>
        </p:nvSpPr>
        <p:spPr>
          <a:xfrm>
            <a:off x="68245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6" name="Oval 175"/>
          <p:cNvSpPr/>
          <p:nvPr/>
        </p:nvSpPr>
        <p:spPr>
          <a:xfrm>
            <a:off x="72817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7" name="Oval 176"/>
          <p:cNvSpPr/>
          <p:nvPr/>
        </p:nvSpPr>
        <p:spPr>
          <a:xfrm>
            <a:off x="7738915"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8" name="Oval 177"/>
          <p:cNvSpPr/>
          <p:nvPr/>
        </p:nvSpPr>
        <p:spPr>
          <a:xfrm>
            <a:off x="3615408"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79" name="Oval 178"/>
          <p:cNvSpPr/>
          <p:nvPr/>
        </p:nvSpPr>
        <p:spPr>
          <a:xfrm>
            <a:off x="4081315"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0" name="Oval 179"/>
          <p:cNvSpPr/>
          <p:nvPr/>
        </p:nvSpPr>
        <p:spPr>
          <a:xfrm>
            <a:off x="4538515" y="3124200"/>
            <a:ext cx="327446" cy="32744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00" dirty="0"/>
          </a:p>
        </p:txBody>
      </p:sp>
      <p:sp>
        <p:nvSpPr>
          <p:cNvPr id="181" name="Oval 180"/>
          <p:cNvSpPr/>
          <p:nvPr/>
        </p:nvSpPr>
        <p:spPr>
          <a:xfrm>
            <a:off x="4995715"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2" name="Oval 181"/>
          <p:cNvSpPr/>
          <p:nvPr/>
        </p:nvSpPr>
        <p:spPr>
          <a:xfrm>
            <a:off x="5452915"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3" name="Oval 182"/>
          <p:cNvSpPr/>
          <p:nvPr/>
        </p:nvSpPr>
        <p:spPr>
          <a:xfrm>
            <a:off x="5910115"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4" name="Oval 183"/>
          <p:cNvSpPr/>
          <p:nvPr/>
        </p:nvSpPr>
        <p:spPr>
          <a:xfrm>
            <a:off x="6367315"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85" name="Oval 184"/>
          <p:cNvSpPr/>
          <p:nvPr/>
        </p:nvSpPr>
        <p:spPr>
          <a:xfrm>
            <a:off x="6824515" y="3124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6" name="Oval 185"/>
          <p:cNvSpPr/>
          <p:nvPr/>
        </p:nvSpPr>
        <p:spPr>
          <a:xfrm>
            <a:off x="7281715" y="3124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7" name="Oval 186"/>
          <p:cNvSpPr/>
          <p:nvPr/>
        </p:nvSpPr>
        <p:spPr>
          <a:xfrm>
            <a:off x="7738915" y="3124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8" name="Oval 187"/>
          <p:cNvSpPr/>
          <p:nvPr/>
        </p:nvSpPr>
        <p:spPr>
          <a:xfrm>
            <a:off x="3606701"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9" name="Oval 188"/>
          <p:cNvSpPr/>
          <p:nvPr/>
        </p:nvSpPr>
        <p:spPr>
          <a:xfrm>
            <a:off x="40726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0" name="Oval 189"/>
          <p:cNvSpPr/>
          <p:nvPr/>
        </p:nvSpPr>
        <p:spPr>
          <a:xfrm>
            <a:off x="4529808" y="35814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91" name="Oval 190"/>
          <p:cNvSpPr/>
          <p:nvPr/>
        </p:nvSpPr>
        <p:spPr>
          <a:xfrm>
            <a:off x="49870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2" name="Oval 191"/>
          <p:cNvSpPr/>
          <p:nvPr/>
        </p:nvSpPr>
        <p:spPr>
          <a:xfrm>
            <a:off x="54442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3" name="Oval 192"/>
          <p:cNvSpPr/>
          <p:nvPr/>
        </p:nvSpPr>
        <p:spPr>
          <a:xfrm>
            <a:off x="59014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4" name="Oval 193"/>
          <p:cNvSpPr/>
          <p:nvPr/>
        </p:nvSpPr>
        <p:spPr>
          <a:xfrm>
            <a:off x="63586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5" name="Oval 194"/>
          <p:cNvSpPr/>
          <p:nvPr/>
        </p:nvSpPr>
        <p:spPr>
          <a:xfrm>
            <a:off x="68158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6" name="Oval 195"/>
          <p:cNvSpPr/>
          <p:nvPr/>
        </p:nvSpPr>
        <p:spPr>
          <a:xfrm>
            <a:off x="72730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7" name="Oval 196"/>
          <p:cNvSpPr/>
          <p:nvPr/>
        </p:nvSpPr>
        <p:spPr>
          <a:xfrm>
            <a:off x="7730208"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8" name="Oval 197"/>
          <p:cNvSpPr/>
          <p:nvPr/>
        </p:nvSpPr>
        <p:spPr>
          <a:xfrm>
            <a:off x="1304107"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9" name="Oval 198"/>
          <p:cNvSpPr/>
          <p:nvPr/>
        </p:nvSpPr>
        <p:spPr>
          <a:xfrm>
            <a:off x="1770014"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0" name="Oval 199"/>
          <p:cNvSpPr/>
          <p:nvPr/>
        </p:nvSpPr>
        <p:spPr>
          <a:xfrm>
            <a:off x="2227214"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1" name="Oval 200"/>
          <p:cNvSpPr/>
          <p:nvPr/>
        </p:nvSpPr>
        <p:spPr>
          <a:xfrm>
            <a:off x="2684414"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2" name="Oval 201"/>
          <p:cNvSpPr/>
          <p:nvPr/>
        </p:nvSpPr>
        <p:spPr>
          <a:xfrm>
            <a:off x="3141614" y="838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3" name="Oval 202"/>
          <p:cNvSpPr/>
          <p:nvPr/>
        </p:nvSpPr>
        <p:spPr>
          <a:xfrm>
            <a:off x="1304107"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4" name="Oval 203"/>
          <p:cNvSpPr/>
          <p:nvPr/>
        </p:nvSpPr>
        <p:spPr>
          <a:xfrm>
            <a:off x="1770014"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5" name="Oval 204"/>
          <p:cNvSpPr/>
          <p:nvPr/>
        </p:nvSpPr>
        <p:spPr>
          <a:xfrm>
            <a:off x="2227214"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6" name="Oval 205"/>
          <p:cNvSpPr/>
          <p:nvPr/>
        </p:nvSpPr>
        <p:spPr>
          <a:xfrm>
            <a:off x="2684414"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7" name="Oval 206"/>
          <p:cNvSpPr/>
          <p:nvPr/>
        </p:nvSpPr>
        <p:spPr>
          <a:xfrm>
            <a:off x="3141614" y="1295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8" name="Oval 207"/>
          <p:cNvSpPr/>
          <p:nvPr/>
        </p:nvSpPr>
        <p:spPr>
          <a:xfrm>
            <a:off x="1295400"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9" name="Oval 208"/>
          <p:cNvSpPr/>
          <p:nvPr/>
        </p:nvSpPr>
        <p:spPr>
          <a:xfrm>
            <a:off x="1761307"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0" name="Oval 209"/>
          <p:cNvSpPr/>
          <p:nvPr/>
        </p:nvSpPr>
        <p:spPr>
          <a:xfrm>
            <a:off x="2218507"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1" name="Oval 210"/>
          <p:cNvSpPr/>
          <p:nvPr/>
        </p:nvSpPr>
        <p:spPr>
          <a:xfrm>
            <a:off x="2675707"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2" name="Oval 211"/>
          <p:cNvSpPr/>
          <p:nvPr/>
        </p:nvSpPr>
        <p:spPr>
          <a:xfrm>
            <a:off x="3132907" y="17526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3" name="Oval 212"/>
          <p:cNvSpPr/>
          <p:nvPr/>
        </p:nvSpPr>
        <p:spPr>
          <a:xfrm>
            <a:off x="1295400"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4" name="Oval 213"/>
          <p:cNvSpPr/>
          <p:nvPr/>
        </p:nvSpPr>
        <p:spPr>
          <a:xfrm>
            <a:off x="1761307"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5" name="Oval 214"/>
          <p:cNvSpPr/>
          <p:nvPr/>
        </p:nvSpPr>
        <p:spPr>
          <a:xfrm>
            <a:off x="2218507"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6" name="Oval 215"/>
          <p:cNvSpPr/>
          <p:nvPr/>
        </p:nvSpPr>
        <p:spPr>
          <a:xfrm>
            <a:off x="2675707"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7" name="Oval 216"/>
          <p:cNvSpPr/>
          <p:nvPr/>
        </p:nvSpPr>
        <p:spPr>
          <a:xfrm>
            <a:off x="3132907" y="22098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8" name="Oval 217"/>
          <p:cNvSpPr/>
          <p:nvPr/>
        </p:nvSpPr>
        <p:spPr>
          <a:xfrm>
            <a:off x="1304107"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9" name="Oval 218"/>
          <p:cNvSpPr/>
          <p:nvPr/>
        </p:nvSpPr>
        <p:spPr>
          <a:xfrm>
            <a:off x="1770014"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0" name="Oval 219"/>
          <p:cNvSpPr/>
          <p:nvPr/>
        </p:nvSpPr>
        <p:spPr>
          <a:xfrm>
            <a:off x="2227214"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1" name="Oval 220"/>
          <p:cNvSpPr/>
          <p:nvPr/>
        </p:nvSpPr>
        <p:spPr>
          <a:xfrm>
            <a:off x="2684414"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2" name="Oval 221"/>
          <p:cNvSpPr/>
          <p:nvPr/>
        </p:nvSpPr>
        <p:spPr>
          <a:xfrm>
            <a:off x="3141614" y="26670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3" name="Oval 222"/>
          <p:cNvSpPr/>
          <p:nvPr/>
        </p:nvSpPr>
        <p:spPr>
          <a:xfrm>
            <a:off x="1304107" y="3124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4" name="Oval 223"/>
          <p:cNvSpPr/>
          <p:nvPr/>
        </p:nvSpPr>
        <p:spPr>
          <a:xfrm>
            <a:off x="1770014" y="3124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5" name="Oval 224"/>
          <p:cNvSpPr/>
          <p:nvPr/>
        </p:nvSpPr>
        <p:spPr>
          <a:xfrm>
            <a:off x="2227214" y="31242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6" name="Oval 225"/>
          <p:cNvSpPr/>
          <p:nvPr/>
        </p:nvSpPr>
        <p:spPr>
          <a:xfrm>
            <a:off x="2684414"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27" name="Oval 226"/>
          <p:cNvSpPr/>
          <p:nvPr/>
        </p:nvSpPr>
        <p:spPr>
          <a:xfrm>
            <a:off x="3141614" y="31242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28" name="Oval 227"/>
          <p:cNvSpPr/>
          <p:nvPr/>
        </p:nvSpPr>
        <p:spPr>
          <a:xfrm>
            <a:off x="1295400"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9" name="Oval 228"/>
          <p:cNvSpPr/>
          <p:nvPr/>
        </p:nvSpPr>
        <p:spPr>
          <a:xfrm>
            <a:off x="1761307"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0" name="Oval 229"/>
          <p:cNvSpPr/>
          <p:nvPr/>
        </p:nvSpPr>
        <p:spPr>
          <a:xfrm>
            <a:off x="2218507"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1" name="Oval 230"/>
          <p:cNvSpPr/>
          <p:nvPr/>
        </p:nvSpPr>
        <p:spPr>
          <a:xfrm>
            <a:off x="2675707"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2" name="Oval 231"/>
          <p:cNvSpPr/>
          <p:nvPr/>
        </p:nvSpPr>
        <p:spPr>
          <a:xfrm>
            <a:off x="3132907" y="35814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3" name="Oval 232"/>
          <p:cNvSpPr/>
          <p:nvPr/>
        </p:nvSpPr>
        <p:spPr>
          <a:xfrm>
            <a:off x="3595378"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4" name="Oval 233"/>
          <p:cNvSpPr/>
          <p:nvPr/>
        </p:nvSpPr>
        <p:spPr>
          <a:xfrm>
            <a:off x="40612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5" name="Oval 234"/>
          <p:cNvSpPr/>
          <p:nvPr/>
        </p:nvSpPr>
        <p:spPr>
          <a:xfrm>
            <a:off x="4518485" y="4061246"/>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36" name="Oval 235"/>
          <p:cNvSpPr/>
          <p:nvPr/>
        </p:nvSpPr>
        <p:spPr>
          <a:xfrm>
            <a:off x="49756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7" name="Oval 236"/>
          <p:cNvSpPr/>
          <p:nvPr/>
        </p:nvSpPr>
        <p:spPr>
          <a:xfrm>
            <a:off x="54328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8" name="Oval 237"/>
          <p:cNvSpPr/>
          <p:nvPr/>
        </p:nvSpPr>
        <p:spPr>
          <a:xfrm>
            <a:off x="58900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39" name="Oval 238"/>
          <p:cNvSpPr/>
          <p:nvPr/>
        </p:nvSpPr>
        <p:spPr>
          <a:xfrm>
            <a:off x="63472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0" name="Oval 239"/>
          <p:cNvSpPr/>
          <p:nvPr/>
        </p:nvSpPr>
        <p:spPr>
          <a:xfrm>
            <a:off x="68044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1" name="Oval 240"/>
          <p:cNvSpPr/>
          <p:nvPr/>
        </p:nvSpPr>
        <p:spPr>
          <a:xfrm>
            <a:off x="72616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2" name="Oval 241"/>
          <p:cNvSpPr/>
          <p:nvPr/>
        </p:nvSpPr>
        <p:spPr>
          <a:xfrm>
            <a:off x="7718885"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3" name="Oval 242"/>
          <p:cNvSpPr/>
          <p:nvPr/>
        </p:nvSpPr>
        <p:spPr>
          <a:xfrm>
            <a:off x="3604085"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4" name="Oval 243"/>
          <p:cNvSpPr/>
          <p:nvPr/>
        </p:nvSpPr>
        <p:spPr>
          <a:xfrm>
            <a:off x="40699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5" name="Oval 244"/>
          <p:cNvSpPr/>
          <p:nvPr/>
        </p:nvSpPr>
        <p:spPr>
          <a:xfrm>
            <a:off x="4527192" y="4518446"/>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46" name="Oval 245"/>
          <p:cNvSpPr/>
          <p:nvPr/>
        </p:nvSpPr>
        <p:spPr>
          <a:xfrm>
            <a:off x="49843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7" name="Oval 246"/>
          <p:cNvSpPr/>
          <p:nvPr/>
        </p:nvSpPr>
        <p:spPr>
          <a:xfrm>
            <a:off x="54415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8" name="Oval 247"/>
          <p:cNvSpPr/>
          <p:nvPr/>
        </p:nvSpPr>
        <p:spPr>
          <a:xfrm>
            <a:off x="58987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9" name="Oval 248"/>
          <p:cNvSpPr/>
          <p:nvPr/>
        </p:nvSpPr>
        <p:spPr>
          <a:xfrm>
            <a:off x="63559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0" name="Oval 249"/>
          <p:cNvSpPr/>
          <p:nvPr/>
        </p:nvSpPr>
        <p:spPr>
          <a:xfrm>
            <a:off x="68131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1" name="Oval 250"/>
          <p:cNvSpPr/>
          <p:nvPr/>
        </p:nvSpPr>
        <p:spPr>
          <a:xfrm>
            <a:off x="72703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2" name="Oval 251"/>
          <p:cNvSpPr/>
          <p:nvPr/>
        </p:nvSpPr>
        <p:spPr>
          <a:xfrm>
            <a:off x="7727592"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3" name="Oval 252"/>
          <p:cNvSpPr/>
          <p:nvPr/>
        </p:nvSpPr>
        <p:spPr>
          <a:xfrm>
            <a:off x="3604085"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4" name="Oval 253"/>
          <p:cNvSpPr/>
          <p:nvPr/>
        </p:nvSpPr>
        <p:spPr>
          <a:xfrm>
            <a:off x="40699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5" name="Oval 254"/>
          <p:cNvSpPr/>
          <p:nvPr/>
        </p:nvSpPr>
        <p:spPr>
          <a:xfrm>
            <a:off x="4527192" y="4975646"/>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56" name="Oval 255"/>
          <p:cNvSpPr/>
          <p:nvPr/>
        </p:nvSpPr>
        <p:spPr>
          <a:xfrm>
            <a:off x="49843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7" name="Oval 256"/>
          <p:cNvSpPr/>
          <p:nvPr/>
        </p:nvSpPr>
        <p:spPr>
          <a:xfrm>
            <a:off x="54415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8" name="Oval 257"/>
          <p:cNvSpPr/>
          <p:nvPr/>
        </p:nvSpPr>
        <p:spPr>
          <a:xfrm>
            <a:off x="58987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59" name="Oval 258"/>
          <p:cNvSpPr/>
          <p:nvPr/>
        </p:nvSpPr>
        <p:spPr>
          <a:xfrm>
            <a:off x="63559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0" name="Oval 259"/>
          <p:cNvSpPr/>
          <p:nvPr/>
        </p:nvSpPr>
        <p:spPr>
          <a:xfrm>
            <a:off x="68131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1" name="Oval 260"/>
          <p:cNvSpPr/>
          <p:nvPr/>
        </p:nvSpPr>
        <p:spPr>
          <a:xfrm>
            <a:off x="72703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2" name="Oval 261"/>
          <p:cNvSpPr/>
          <p:nvPr/>
        </p:nvSpPr>
        <p:spPr>
          <a:xfrm>
            <a:off x="7727592"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3" name="Oval 262"/>
          <p:cNvSpPr/>
          <p:nvPr/>
        </p:nvSpPr>
        <p:spPr>
          <a:xfrm>
            <a:off x="3595378"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4" name="Oval 263"/>
          <p:cNvSpPr/>
          <p:nvPr/>
        </p:nvSpPr>
        <p:spPr>
          <a:xfrm>
            <a:off x="40612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5" name="Oval 264"/>
          <p:cNvSpPr/>
          <p:nvPr/>
        </p:nvSpPr>
        <p:spPr>
          <a:xfrm>
            <a:off x="45184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6" name="Oval 265"/>
          <p:cNvSpPr/>
          <p:nvPr/>
        </p:nvSpPr>
        <p:spPr>
          <a:xfrm>
            <a:off x="49756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7" name="Oval 266"/>
          <p:cNvSpPr/>
          <p:nvPr/>
        </p:nvSpPr>
        <p:spPr>
          <a:xfrm>
            <a:off x="54328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8" name="Oval 267"/>
          <p:cNvSpPr/>
          <p:nvPr/>
        </p:nvSpPr>
        <p:spPr>
          <a:xfrm>
            <a:off x="58900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69" name="Oval 268"/>
          <p:cNvSpPr/>
          <p:nvPr/>
        </p:nvSpPr>
        <p:spPr>
          <a:xfrm>
            <a:off x="63472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0" name="Oval 269"/>
          <p:cNvSpPr/>
          <p:nvPr/>
        </p:nvSpPr>
        <p:spPr>
          <a:xfrm>
            <a:off x="68044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1" name="Oval 270"/>
          <p:cNvSpPr/>
          <p:nvPr/>
        </p:nvSpPr>
        <p:spPr>
          <a:xfrm>
            <a:off x="72616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2" name="Oval 271"/>
          <p:cNvSpPr/>
          <p:nvPr/>
        </p:nvSpPr>
        <p:spPr>
          <a:xfrm>
            <a:off x="7718885"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3" name="Oval 272"/>
          <p:cNvSpPr/>
          <p:nvPr/>
        </p:nvSpPr>
        <p:spPr>
          <a:xfrm>
            <a:off x="1284077"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4" name="Oval 273"/>
          <p:cNvSpPr/>
          <p:nvPr/>
        </p:nvSpPr>
        <p:spPr>
          <a:xfrm>
            <a:off x="1749984"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5" name="Oval 274"/>
          <p:cNvSpPr/>
          <p:nvPr/>
        </p:nvSpPr>
        <p:spPr>
          <a:xfrm>
            <a:off x="2207184"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6" name="Oval 275"/>
          <p:cNvSpPr/>
          <p:nvPr/>
        </p:nvSpPr>
        <p:spPr>
          <a:xfrm>
            <a:off x="2664384"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7" name="Oval 276"/>
          <p:cNvSpPr/>
          <p:nvPr/>
        </p:nvSpPr>
        <p:spPr>
          <a:xfrm>
            <a:off x="3121584" y="40612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8" name="Oval 277"/>
          <p:cNvSpPr/>
          <p:nvPr/>
        </p:nvSpPr>
        <p:spPr>
          <a:xfrm>
            <a:off x="1292784"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9" name="Oval 278"/>
          <p:cNvSpPr/>
          <p:nvPr/>
        </p:nvSpPr>
        <p:spPr>
          <a:xfrm>
            <a:off x="1758691"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0" name="Oval 279"/>
          <p:cNvSpPr/>
          <p:nvPr/>
        </p:nvSpPr>
        <p:spPr>
          <a:xfrm>
            <a:off x="2215891"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1" name="Oval 280"/>
          <p:cNvSpPr/>
          <p:nvPr/>
        </p:nvSpPr>
        <p:spPr>
          <a:xfrm>
            <a:off x="2673091"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2" name="Oval 281"/>
          <p:cNvSpPr/>
          <p:nvPr/>
        </p:nvSpPr>
        <p:spPr>
          <a:xfrm>
            <a:off x="3130291" y="45184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3" name="Oval 282"/>
          <p:cNvSpPr/>
          <p:nvPr/>
        </p:nvSpPr>
        <p:spPr>
          <a:xfrm>
            <a:off x="1292784"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4" name="Oval 283"/>
          <p:cNvSpPr/>
          <p:nvPr/>
        </p:nvSpPr>
        <p:spPr>
          <a:xfrm>
            <a:off x="1758691"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5" name="Oval 284"/>
          <p:cNvSpPr/>
          <p:nvPr/>
        </p:nvSpPr>
        <p:spPr>
          <a:xfrm>
            <a:off x="2215891"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6" name="Oval 285"/>
          <p:cNvSpPr/>
          <p:nvPr/>
        </p:nvSpPr>
        <p:spPr>
          <a:xfrm>
            <a:off x="2673091"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7" name="Oval 286"/>
          <p:cNvSpPr/>
          <p:nvPr/>
        </p:nvSpPr>
        <p:spPr>
          <a:xfrm>
            <a:off x="3130291" y="49756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8" name="Oval 287"/>
          <p:cNvSpPr/>
          <p:nvPr/>
        </p:nvSpPr>
        <p:spPr>
          <a:xfrm>
            <a:off x="1284077"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89" name="Oval 288"/>
          <p:cNvSpPr/>
          <p:nvPr/>
        </p:nvSpPr>
        <p:spPr>
          <a:xfrm>
            <a:off x="1749984"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90" name="Oval 289"/>
          <p:cNvSpPr/>
          <p:nvPr/>
        </p:nvSpPr>
        <p:spPr>
          <a:xfrm>
            <a:off x="2207184"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91" name="Oval 290"/>
          <p:cNvSpPr/>
          <p:nvPr/>
        </p:nvSpPr>
        <p:spPr>
          <a:xfrm>
            <a:off x="2664384"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92" name="Oval 291"/>
          <p:cNvSpPr/>
          <p:nvPr/>
        </p:nvSpPr>
        <p:spPr>
          <a:xfrm>
            <a:off x="3121584" y="5432846"/>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93" name="Content Placeholder 2"/>
          <p:cNvSpPr txBox="1">
            <a:spLocks/>
          </p:cNvSpPr>
          <p:nvPr/>
        </p:nvSpPr>
        <p:spPr>
          <a:xfrm>
            <a:off x="2306694" y="5867400"/>
            <a:ext cx="4954991" cy="869106"/>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2098 Island Now</a:t>
            </a:r>
            <a:br>
              <a:rPr lang="en-US" dirty="0" smtClean="0"/>
            </a:br>
            <a:r>
              <a:rPr lang="en-US" dirty="0" smtClean="0"/>
              <a:t>1.5 million </a:t>
            </a:r>
            <a:r>
              <a:rPr lang="en-US" dirty="0" err="1" smtClean="0"/>
              <a:t>instrs</a:t>
            </a:r>
            <a:r>
              <a:rPr lang="en-US" dirty="0" smtClean="0"/>
              <a:t>/island</a:t>
            </a:r>
            <a:endParaRPr lang="en-US" dirty="0"/>
          </a:p>
        </p:txBody>
      </p:sp>
    </p:spTree>
    <p:extLst>
      <p:ext uri="{BB962C8B-B14F-4D97-AF65-F5344CB8AC3E}">
        <p14:creationId xmlns:p14="http://schemas.microsoft.com/office/powerpoint/2010/main" val="27663487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Guesser Deals In Syntaxes Now</a:t>
            </a:r>
            <a:endParaRPr lang="en-US" dirty="0"/>
          </a:p>
        </p:txBody>
      </p:sp>
      <p:sp>
        <p:nvSpPr>
          <p:cNvPr id="118" name="Rectangle 117"/>
          <p:cNvSpPr/>
          <p:nvPr/>
        </p:nvSpPr>
        <p:spPr>
          <a:xfrm>
            <a:off x="228600" y="884576"/>
            <a:ext cx="4038600" cy="5744823"/>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sz="3200" dirty="0">
              <a:solidFill>
                <a:srgbClr val="000000"/>
              </a:solidFill>
            </a:endParaRPr>
          </a:p>
        </p:txBody>
      </p:sp>
      <p:sp>
        <p:nvSpPr>
          <p:cNvPr id="137" name="Diamond 136"/>
          <p:cNvSpPr/>
          <p:nvPr/>
        </p:nvSpPr>
        <p:spPr>
          <a:xfrm>
            <a:off x="1447800" y="4712732"/>
            <a:ext cx="1270000" cy="1295400"/>
          </a:xfrm>
          <a:prstGeom prst="diamon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9" name="TextBox 148"/>
          <p:cNvSpPr txBox="1"/>
          <p:nvPr/>
        </p:nvSpPr>
        <p:spPr>
          <a:xfrm>
            <a:off x="2057400" y="6019800"/>
            <a:ext cx="609600" cy="369332"/>
          </a:xfrm>
          <a:prstGeom prst="rect">
            <a:avLst/>
          </a:prstGeom>
          <a:noFill/>
        </p:spPr>
        <p:txBody>
          <a:bodyPr wrap="square" rtlCol="0">
            <a:spAutoFit/>
          </a:bodyPr>
          <a:lstStyle/>
          <a:p>
            <a:r>
              <a:rPr lang="en-US" dirty="0" smtClean="0">
                <a:solidFill>
                  <a:srgbClr val="008000"/>
                </a:solidFill>
              </a:rPr>
              <a:t>yes</a:t>
            </a:r>
            <a:endParaRPr lang="en-US" dirty="0">
              <a:solidFill>
                <a:srgbClr val="008000"/>
              </a:solidFill>
            </a:endParaRPr>
          </a:p>
        </p:txBody>
      </p:sp>
      <p:sp>
        <p:nvSpPr>
          <p:cNvPr id="155" name="TextBox 154"/>
          <p:cNvSpPr txBox="1"/>
          <p:nvPr/>
        </p:nvSpPr>
        <p:spPr>
          <a:xfrm>
            <a:off x="1473200" y="5169932"/>
            <a:ext cx="1219200" cy="369332"/>
          </a:xfrm>
          <a:prstGeom prst="rect">
            <a:avLst/>
          </a:prstGeom>
          <a:noFill/>
        </p:spPr>
        <p:txBody>
          <a:bodyPr wrap="square" rtlCol="0">
            <a:spAutoFit/>
          </a:bodyPr>
          <a:lstStyle/>
          <a:p>
            <a:pPr algn="ctr"/>
            <a:r>
              <a:rPr lang="en-US" dirty="0" smtClean="0"/>
              <a:t>MATCH?</a:t>
            </a:r>
            <a:endParaRPr lang="en-US" dirty="0"/>
          </a:p>
        </p:txBody>
      </p:sp>
      <p:sp>
        <p:nvSpPr>
          <p:cNvPr id="156" name="Rectangle 155"/>
          <p:cNvSpPr/>
          <p:nvPr/>
        </p:nvSpPr>
        <p:spPr>
          <a:xfrm>
            <a:off x="1092200" y="3962400"/>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8" name="TextBox 157"/>
          <p:cNvSpPr txBox="1"/>
          <p:nvPr/>
        </p:nvSpPr>
        <p:spPr>
          <a:xfrm>
            <a:off x="1092200" y="4038600"/>
            <a:ext cx="1981200" cy="369332"/>
          </a:xfrm>
          <a:prstGeom prst="rect">
            <a:avLst/>
          </a:prstGeom>
          <a:noFill/>
        </p:spPr>
        <p:txBody>
          <a:bodyPr wrap="square" rtlCol="0">
            <a:spAutoFit/>
          </a:bodyPr>
          <a:lstStyle/>
          <a:p>
            <a:pPr algn="ctr"/>
            <a:r>
              <a:rPr lang="en-US" dirty="0" smtClean="0"/>
              <a:t>DISASSEMBLER</a:t>
            </a:r>
            <a:endParaRPr lang="en-US" dirty="0"/>
          </a:p>
        </p:txBody>
      </p:sp>
      <p:cxnSp>
        <p:nvCxnSpPr>
          <p:cNvPr id="159" name="Straight Arrow Connector 158"/>
          <p:cNvCxnSpPr>
            <a:endCxn id="137" idx="0"/>
          </p:cNvCxnSpPr>
          <p:nvPr/>
        </p:nvCxnSpPr>
        <p:spPr>
          <a:xfrm>
            <a:off x="2082800" y="4495799"/>
            <a:ext cx="0" cy="2169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1" name="Rectangle 160"/>
          <p:cNvSpPr/>
          <p:nvPr/>
        </p:nvSpPr>
        <p:spPr>
          <a:xfrm>
            <a:off x="381000" y="1214321"/>
            <a:ext cx="32766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2" name="TextBox 161"/>
          <p:cNvSpPr txBox="1"/>
          <p:nvPr/>
        </p:nvSpPr>
        <p:spPr>
          <a:xfrm>
            <a:off x="762000" y="1290521"/>
            <a:ext cx="1219200" cy="369332"/>
          </a:xfrm>
          <a:prstGeom prst="rect">
            <a:avLst/>
          </a:prstGeom>
          <a:noFill/>
        </p:spPr>
        <p:txBody>
          <a:bodyPr wrap="square" rtlCol="0">
            <a:spAutoFit/>
          </a:bodyPr>
          <a:lstStyle/>
          <a:p>
            <a:pPr algn="ctr"/>
            <a:r>
              <a:rPr lang="en-US" dirty="0" smtClean="0"/>
              <a:t>GUESS</a:t>
            </a:r>
            <a:endParaRPr lang="en-US" dirty="0"/>
          </a:p>
        </p:txBody>
      </p:sp>
      <p:cxnSp>
        <p:nvCxnSpPr>
          <p:cNvPr id="163" name="Straight Arrow Connector 162"/>
          <p:cNvCxnSpPr/>
          <p:nvPr/>
        </p:nvCxnSpPr>
        <p:spPr>
          <a:xfrm>
            <a:off x="2065779" y="3429000"/>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4" name="Straight Connector 163"/>
          <p:cNvCxnSpPr>
            <a:stCxn id="137" idx="3"/>
          </p:cNvCxnSpPr>
          <p:nvPr/>
        </p:nvCxnSpPr>
        <p:spPr>
          <a:xfrm flipV="1">
            <a:off x="2717800" y="5354598"/>
            <a:ext cx="1320800" cy="5834"/>
          </a:xfrm>
          <a:prstGeom prst="line">
            <a:avLst/>
          </a:prstGeom>
        </p:spPr>
        <p:style>
          <a:lnRef idx="1">
            <a:schemeClr val="dk1"/>
          </a:lnRef>
          <a:fillRef idx="0">
            <a:schemeClr val="dk1"/>
          </a:fillRef>
          <a:effectRef idx="0">
            <a:schemeClr val="dk1"/>
          </a:effectRef>
          <a:fontRef idx="minor">
            <a:schemeClr val="tx1"/>
          </a:fontRef>
        </p:style>
      </p:cxnSp>
      <p:cxnSp>
        <p:nvCxnSpPr>
          <p:cNvPr id="165" name="Straight Connector 164"/>
          <p:cNvCxnSpPr/>
          <p:nvPr/>
        </p:nvCxnSpPr>
        <p:spPr>
          <a:xfrm flipV="1">
            <a:off x="4038600" y="1447801"/>
            <a:ext cx="0" cy="3906797"/>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Arrow Connector 165"/>
          <p:cNvCxnSpPr/>
          <p:nvPr/>
        </p:nvCxnSpPr>
        <p:spPr>
          <a:xfrm flipH="1">
            <a:off x="3657600" y="1447800"/>
            <a:ext cx="381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7" name="TextBox 166"/>
          <p:cNvSpPr txBox="1"/>
          <p:nvPr/>
        </p:nvSpPr>
        <p:spPr>
          <a:xfrm>
            <a:off x="2743200" y="4985266"/>
            <a:ext cx="6096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169" name="Content Placeholder 2"/>
          <p:cNvSpPr>
            <a:spLocks noGrp="1"/>
          </p:cNvSpPr>
          <p:nvPr>
            <p:ph idx="1"/>
          </p:nvPr>
        </p:nvSpPr>
        <p:spPr>
          <a:xfrm>
            <a:off x="381000" y="1775244"/>
            <a:ext cx="3276600" cy="1900485"/>
          </a:xfrm>
          <a:solidFill>
            <a:schemeClr val="bg1">
              <a:lumMod val="85000"/>
            </a:schemeClr>
          </a:solidFill>
        </p:spPr>
        <p:txBody>
          <a:bodyPr/>
          <a:lstStyle/>
          <a:p>
            <a:pPr marL="0" indent="0">
              <a:buNone/>
            </a:pPr>
            <a:r>
              <a:rPr lang="en-US" sz="1000" dirty="0" smtClean="0"/>
              <a:t>. . .</a:t>
            </a:r>
            <a:br>
              <a:rPr lang="en-US" sz="1000" dirty="0" smtClean="0"/>
            </a:br>
            <a:r>
              <a:rPr lang="en-US" sz="1000" dirty="0" smtClean="0"/>
              <a:t>case “</a:t>
            </a:r>
            <a:r>
              <a:rPr lang="en-US" sz="1000" dirty="0" err="1" smtClean="0"/>
              <a:t>andc</a:t>
            </a:r>
            <a:r>
              <a:rPr lang="en-US" sz="1000" dirty="0" smtClean="0"/>
              <a:t> </a:t>
            </a:r>
            <a:r>
              <a:rPr lang="en-US" sz="1000" dirty="0"/>
              <a:t>GPR , GPR , </a:t>
            </a:r>
            <a:r>
              <a:rPr lang="en-US" sz="1000" dirty="0" smtClean="0"/>
              <a:t>GPR”:</a:t>
            </a:r>
            <a:br>
              <a:rPr lang="en-US" sz="1000" dirty="0" smtClean="0"/>
            </a:br>
            <a:r>
              <a:rPr lang="en-US" sz="1000" dirty="0" smtClean="0"/>
              <a:t>case “</a:t>
            </a:r>
            <a:r>
              <a:rPr lang="en-US" sz="1000" dirty="0" err="1" smtClean="0"/>
              <a:t>andc</a:t>
            </a:r>
            <a:r>
              <a:rPr lang="en-US" sz="1000" dirty="0" smtClean="0"/>
              <a:t> . GPR , GPR , GPR”:</a:t>
            </a:r>
            <a:br>
              <a:rPr lang="en-US" sz="1000" dirty="0" smtClean="0"/>
            </a:br>
            <a:r>
              <a:rPr lang="en-US" sz="1000" dirty="0" smtClean="0"/>
              <a:t>case “</a:t>
            </a:r>
            <a:r>
              <a:rPr lang="en-US" sz="1000" dirty="0" err="1" smtClean="0"/>
              <a:t>andi</a:t>
            </a:r>
            <a:r>
              <a:rPr lang="en-US" sz="1000" dirty="0" smtClean="0"/>
              <a:t> . GPR , GPR , NUM”:</a:t>
            </a:r>
            <a:br>
              <a:rPr lang="en-US" sz="1000" dirty="0" smtClean="0"/>
            </a:br>
            <a:r>
              <a:rPr lang="en-US" sz="1000" dirty="0" smtClean="0"/>
              <a:t>case “</a:t>
            </a:r>
            <a:r>
              <a:rPr lang="en-US" sz="1000" dirty="0" err="1" smtClean="0"/>
              <a:t>andis</a:t>
            </a:r>
            <a:r>
              <a:rPr lang="en-US" sz="1000" dirty="0" smtClean="0"/>
              <a:t> . GPR , GPR , NUM”:</a:t>
            </a:r>
            <a:br>
              <a:rPr lang="en-US" sz="1000" dirty="0" smtClean="0"/>
            </a:br>
            <a:r>
              <a:rPr lang="en-US" sz="1000" dirty="0" smtClean="0"/>
              <a:t>case “</a:t>
            </a:r>
            <a:r>
              <a:rPr lang="en-US" sz="1000" dirty="0" err="1" smtClean="0"/>
              <a:t>bdnz</a:t>
            </a:r>
            <a:r>
              <a:rPr lang="en-US" sz="1000" dirty="0" smtClean="0"/>
              <a:t> NUM”:</a:t>
            </a:r>
            <a:br>
              <a:rPr lang="en-US" sz="1000" dirty="0" smtClean="0"/>
            </a:br>
            <a:r>
              <a:rPr lang="en-US" sz="1000" dirty="0" smtClean="0"/>
              <a:t>case “</a:t>
            </a:r>
            <a:r>
              <a:rPr lang="en-US" sz="1000" dirty="0" err="1" smtClean="0"/>
              <a:t>bdnz</a:t>
            </a:r>
            <a:r>
              <a:rPr lang="en-US" sz="1000" dirty="0" smtClean="0"/>
              <a:t>”:</a:t>
            </a:r>
            <a:br>
              <a:rPr lang="en-US" sz="1000" dirty="0" smtClean="0"/>
            </a:br>
            <a:r>
              <a:rPr lang="en-US" sz="1000" dirty="0" smtClean="0"/>
              <a:t>case “</a:t>
            </a:r>
            <a:r>
              <a:rPr lang="en-US" sz="1000" dirty="0" err="1" smtClean="0"/>
              <a:t>bdnz</a:t>
            </a:r>
            <a:r>
              <a:rPr lang="en-US" sz="1000" dirty="0" smtClean="0"/>
              <a:t> </a:t>
            </a:r>
            <a:r>
              <a:rPr lang="mr-IN" sz="1000" dirty="0" smtClean="0"/>
              <a:t>–</a:t>
            </a:r>
            <a:r>
              <a:rPr lang="en-US" sz="1000" dirty="0" smtClean="0"/>
              <a:t> NUM”:</a:t>
            </a:r>
            <a:br>
              <a:rPr lang="en-US" sz="1000" dirty="0" smtClean="0"/>
            </a:br>
            <a:r>
              <a:rPr lang="en-US" sz="1000" dirty="0" smtClean="0"/>
              <a:t>case “</a:t>
            </a:r>
            <a:r>
              <a:rPr lang="en-US" sz="1000" dirty="0" err="1" smtClean="0"/>
              <a:t>bdnz</a:t>
            </a:r>
            <a:r>
              <a:rPr lang="en-US" sz="1000" dirty="0" smtClean="0"/>
              <a:t> </a:t>
            </a:r>
            <a:r>
              <a:rPr lang="mr-IN" sz="1000" dirty="0" smtClean="0"/>
              <a:t>–</a:t>
            </a:r>
            <a:r>
              <a:rPr lang="en-US" sz="1000" dirty="0" smtClean="0"/>
              <a:t>”:</a:t>
            </a:r>
            <a:br>
              <a:rPr lang="en-US" sz="1000" dirty="0" smtClean="0"/>
            </a:br>
            <a:r>
              <a:rPr lang="en-US" sz="1000" dirty="0" smtClean="0"/>
              <a:t>case “</a:t>
            </a:r>
            <a:r>
              <a:rPr lang="en-US" sz="1000" dirty="0" err="1" smtClean="0"/>
              <a:t>bdnz</a:t>
            </a:r>
            <a:r>
              <a:rPr lang="en-US" sz="1000" dirty="0" smtClean="0"/>
              <a:t> + NUM”:</a:t>
            </a:r>
            <a:br>
              <a:rPr lang="en-US" sz="1000" dirty="0" smtClean="0"/>
            </a:br>
            <a:r>
              <a:rPr lang="en-US" sz="1000" dirty="0" smtClean="0"/>
              <a:t>. . .</a:t>
            </a:r>
            <a:endParaRPr lang="en-US" sz="1000" dirty="0"/>
          </a:p>
        </p:txBody>
      </p:sp>
      <p:sp>
        <p:nvSpPr>
          <p:cNvPr id="173" name="Content Placeholder 2"/>
          <p:cNvSpPr txBox="1">
            <a:spLocks/>
          </p:cNvSpPr>
          <p:nvPr/>
        </p:nvSpPr>
        <p:spPr>
          <a:xfrm>
            <a:off x="4444901" y="4255506"/>
            <a:ext cx="4954991" cy="2133599"/>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PPC:</a:t>
            </a:r>
            <a:br>
              <a:rPr lang="en-US" dirty="0" smtClean="0"/>
            </a:br>
            <a:r>
              <a:rPr lang="en-US" dirty="0" smtClean="0"/>
              <a:t>2098 syntaxes</a:t>
            </a:r>
            <a:br>
              <a:rPr lang="en-US" dirty="0" smtClean="0"/>
            </a:br>
            <a:r>
              <a:rPr lang="en-US" dirty="0" smtClean="0"/>
              <a:t>~75% defined</a:t>
            </a:r>
            <a:br>
              <a:rPr lang="en-US" dirty="0" smtClean="0"/>
            </a:br>
            <a:r>
              <a:rPr lang="en-US" dirty="0" smtClean="0"/>
              <a:t>1.5 million </a:t>
            </a:r>
            <a:r>
              <a:rPr lang="en-US" dirty="0" err="1" smtClean="0"/>
              <a:t>instrs</a:t>
            </a:r>
            <a:r>
              <a:rPr lang="en-US" dirty="0" smtClean="0"/>
              <a:t>/island</a:t>
            </a:r>
            <a:br>
              <a:rPr lang="en-US" dirty="0" smtClean="0"/>
            </a:br>
            <a:endParaRPr lang="en-US" dirty="0"/>
          </a:p>
        </p:txBody>
      </p:sp>
      <p:cxnSp>
        <p:nvCxnSpPr>
          <p:cNvPr id="174" name="Straight Arrow Connector 173"/>
          <p:cNvCxnSpPr/>
          <p:nvPr/>
        </p:nvCxnSpPr>
        <p:spPr>
          <a:xfrm>
            <a:off x="2082800" y="6019800"/>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0" name="Oval 139"/>
          <p:cNvSpPr/>
          <p:nvPr/>
        </p:nvSpPr>
        <p:spPr>
          <a:xfrm>
            <a:off x="4444901"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0" name="Oval 149"/>
          <p:cNvSpPr/>
          <p:nvPr/>
        </p:nvSpPr>
        <p:spPr>
          <a:xfrm>
            <a:off x="49108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1" name="Oval 150"/>
          <p:cNvSpPr/>
          <p:nvPr/>
        </p:nvSpPr>
        <p:spPr>
          <a:xfrm>
            <a:off x="53680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2" name="Oval 151"/>
          <p:cNvSpPr/>
          <p:nvPr/>
        </p:nvSpPr>
        <p:spPr>
          <a:xfrm>
            <a:off x="58252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3" name="Oval 152"/>
          <p:cNvSpPr/>
          <p:nvPr/>
        </p:nvSpPr>
        <p:spPr>
          <a:xfrm>
            <a:off x="62824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4" name="Oval 153"/>
          <p:cNvSpPr/>
          <p:nvPr/>
        </p:nvSpPr>
        <p:spPr>
          <a:xfrm>
            <a:off x="67396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57" name="Oval 156"/>
          <p:cNvSpPr/>
          <p:nvPr/>
        </p:nvSpPr>
        <p:spPr>
          <a:xfrm>
            <a:off x="71968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0" name="Oval 159"/>
          <p:cNvSpPr/>
          <p:nvPr/>
        </p:nvSpPr>
        <p:spPr>
          <a:xfrm>
            <a:off x="76540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68" name="Oval 167"/>
          <p:cNvSpPr/>
          <p:nvPr/>
        </p:nvSpPr>
        <p:spPr>
          <a:xfrm>
            <a:off x="81112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5" name="Oval 174"/>
          <p:cNvSpPr/>
          <p:nvPr/>
        </p:nvSpPr>
        <p:spPr>
          <a:xfrm>
            <a:off x="85684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6" name="Oval 175"/>
          <p:cNvSpPr/>
          <p:nvPr/>
        </p:nvSpPr>
        <p:spPr>
          <a:xfrm>
            <a:off x="4444901"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7" name="Oval 176"/>
          <p:cNvSpPr/>
          <p:nvPr/>
        </p:nvSpPr>
        <p:spPr>
          <a:xfrm>
            <a:off x="49108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8" name="Oval 177"/>
          <p:cNvSpPr/>
          <p:nvPr/>
        </p:nvSpPr>
        <p:spPr>
          <a:xfrm>
            <a:off x="53680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9" name="Oval 178"/>
          <p:cNvSpPr/>
          <p:nvPr/>
        </p:nvSpPr>
        <p:spPr>
          <a:xfrm>
            <a:off x="58252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0" name="Oval 179"/>
          <p:cNvSpPr/>
          <p:nvPr/>
        </p:nvSpPr>
        <p:spPr>
          <a:xfrm>
            <a:off x="62824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1" name="Oval 180"/>
          <p:cNvSpPr/>
          <p:nvPr/>
        </p:nvSpPr>
        <p:spPr>
          <a:xfrm>
            <a:off x="67396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2" name="Oval 181"/>
          <p:cNvSpPr/>
          <p:nvPr/>
        </p:nvSpPr>
        <p:spPr>
          <a:xfrm>
            <a:off x="71968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3" name="Oval 182"/>
          <p:cNvSpPr/>
          <p:nvPr/>
        </p:nvSpPr>
        <p:spPr>
          <a:xfrm>
            <a:off x="76540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4" name="Oval 183"/>
          <p:cNvSpPr/>
          <p:nvPr/>
        </p:nvSpPr>
        <p:spPr>
          <a:xfrm>
            <a:off x="81112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5" name="Oval 184"/>
          <p:cNvSpPr/>
          <p:nvPr/>
        </p:nvSpPr>
        <p:spPr>
          <a:xfrm>
            <a:off x="85684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6" name="Oval 185"/>
          <p:cNvSpPr/>
          <p:nvPr/>
        </p:nvSpPr>
        <p:spPr>
          <a:xfrm>
            <a:off x="4436194"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7" name="Oval 186"/>
          <p:cNvSpPr/>
          <p:nvPr/>
        </p:nvSpPr>
        <p:spPr>
          <a:xfrm>
            <a:off x="4902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8" name="Oval 187"/>
          <p:cNvSpPr/>
          <p:nvPr/>
        </p:nvSpPr>
        <p:spPr>
          <a:xfrm>
            <a:off x="53593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9" name="Oval 188"/>
          <p:cNvSpPr/>
          <p:nvPr/>
        </p:nvSpPr>
        <p:spPr>
          <a:xfrm>
            <a:off x="5816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0" name="Oval 189"/>
          <p:cNvSpPr/>
          <p:nvPr/>
        </p:nvSpPr>
        <p:spPr>
          <a:xfrm>
            <a:off x="62737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1" name="Oval 190"/>
          <p:cNvSpPr/>
          <p:nvPr/>
        </p:nvSpPr>
        <p:spPr>
          <a:xfrm>
            <a:off x="67309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2" name="Oval 191"/>
          <p:cNvSpPr/>
          <p:nvPr/>
        </p:nvSpPr>
        <p:spPr>
          <a:xfrm>
            <a:off x="7188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3" name="Oval 192"/>
          <p:cNvSpPr/>
          <p:nvPr/>
        </p:nvSpPr>
        <p:spPr>
          <a:xfrm>
            <a:off x="76453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4" name="Oval 193"/>
          <p:cNvSpPr/>
          <p:nvPr/>
        </p:nvSpPr>
        <p:spPr>
          <a:xfrm>
            <a:off x="8102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5" name="Oval 194"/>
          <p:cNvSpPr/>
          <p:nvPr/>
        </p:nvSpPr>
        <p:spPr>
          <a:xfrm>
            <a:off x="85597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6" name="Oval 195"/>
          <p:cNvSpPr/>
          <p:nvPr/>
        </p:nvSpPr>
        <p:spPr>
          <a:xfrm>
            <a:off x="4436194"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7" name="Oval 196"/>
          <p:cNvSpPr/>
          <p:nvPr/>
        </p:nvSpPr>
        <p:spPr>
          <a:xfrm>
            <a:off x="49021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8" name="Oval 197"/>
          <p:cNvSpPr/>
          <p:nvPr/>
        </p:nvSpPr>
        <p:spPr>
          <a:xfrm>
            <a:off x="53593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99" name="Oval 198"/>
          <p:cNvSpPr/>
          <p:nvPr/>
        </p:nvSpPr>
        <p:spPr>
          <a:xfrm>
            <a:off x="5816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0" name="Oval 199"/>
          <p:cNvSpPr/>
          <p:nvPr/>
        </p:nvSpPr>
        <p:spPr>
          <a:xfrm>
            <a:off x="6273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1" name="Oval 200"/>
          <p:cNvSpPr/>
          <p:nvPr/>
        </p:nvSpPr>
        <p:spPr>
          <a:xfrm>
            <a:off x="67309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02" name="Oval 201"/>
          <p:cNvSpPr/>
          <p:nvPr/>
        </p:nvSpPr>
        <p:spPr>
          <a:xfrm>
            <a:off x="71881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03" name="Oval 202"/>
          <p:cNvSpPr/>
          <p:nvPr/>
        </p:nvSpPr>
        <p:spPr>
          <a:xfrm>
            <a:off x="76453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4" name="Oval 203"/>
          <p:cNvSpPr/>
          <p:nvPr/>
        </p:nvSpPr>
        <p:spPr>
          <a:xfrm>
            <a:off x="8102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5" name="Oval 204"/>
          <p:cNvSpPr/>
          <p:nvPr/>
        </p:nvSpPr>
        <p:spPr>
          <a:xfrm>
            <a:off x="8559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6" name="Oval 205"/>
          <p:cNvSpPr/>
          <p:nvPr/>
        </p:nvSpPr>
        <p:spPr>
          <a:xfrm>
            <a:off x="4444901"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7" name="Oval 206"/>
          <p:cNvSpPr/>
          <p:nvPr/>
        </p:nvSpPr>
        <p:spPr>
          <a:xfrm>
            <a:off x="49108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8" name="Oval 207"/>
          <p:cNvSpPr/>
          <p:nvPr/>
        </p:nvSpPr>
        <p:spPr>
          <a:xfrm>
            <a:off x="53680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9" name="Oval 208"/>
          <p:cNvSpPr/>
          <p:nvPr/>
        </p:nvSpPr>
        <p:spPr>
          <a:xfrm>
            <a:off x="5825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0" name="Oval 209"/>
          <p:cNvSpPr/>
          <p:nvPr/>
        </p:nvSpPr>
        <p:spPr>
          <a:xfrm>
            <a:off x="62824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11" name="Oval 210"/>
          <p:cNvSpPr/>
          <p:nvPr/>
        </p:nvSpPr>
        <p:spPr>
          <a:xfrm>
            <a:off x="67396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12" name="Oval 211"/>
          <p:cNvSpPr/>
          <p:nvPr/>
        </p:nvSpPr>
        <p:spPr>
          <a:xfrm>
            <a:off x="71968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13" name="Oval 212"/>
          <p:cNvSpPr/>
          <p:nvPr/>
        </p:nvSpPr>
        <p:spPr>
          <a:xfrm>
            <a:off x="76540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4" name="Oval 213"/>
          <p:cNvSpPr/>
          <p:nvPr/>
        </p:nvSpPr>
        <p:spPr>
          <a:xfrm>
            <a:off x="8111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5" name="Oval 214"/>
          <p:cNvSpPr/>
          <p:nvPr/>
        </p:nvSpPr>
        <p:spPr>
          <a:xfrm>
            <a:off x="85684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6" name="Oval 215"/>
          <p:cNvSpPr/>
          <p:nvPr/>
        </p:nvSpPr>
        <p:spPr>
          <a:xfrm>
            <a:off x="4444901"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7" name="Oval 216"/>
          <p:cNvSpPr/>
          <p:nvPr/>
        </p:nvSpPr>
        <p:spPr>
          <a:xfrm>
            <a:off x="49108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8" name="Oval 217"/>
          <p:cNvSpPr/>
          <p:nvPr/>
        </p:nvSpPr>
        <p:spPr>
          <a:xfrm>
            <a:off x="53680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19" name="Oval 218"/>
          <p:cNvSpPr/>
          <p:nvPr/>
        </p:nvSpPr>
        <p:spPr>
          <a:xfrm>
            <a:off x="5825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0" name="Oval 219"/>
          <p:cNvSpPr/>
          <p:nvPr/>
        </p:nvSpPr>
        <p:spPr>
          <a:xfrm>
            <a:off x="62824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21" name="Oval 220"/>
          <p:cNvSpPr/>
          <p:nvPr/>
        </p:nvSpPr>
        <p:spPr>
          <a:xfrm>
            <a:off x="67396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22" name="Oval 221"/>
          <p:cNvSpPr/>
          <p:nvPr/>
        </p:nvSpPr>
        <p:spPr>
          <a:xfrm>
            <a:off x="71968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23" name="Oval 222"/>
          <p:cNvSpPr/>
          <p:nvPr/>
        </p:nvSpPr>
        <p:spPr>
          <a:xfrm>
            <a:off x="76540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24" name="Oval 223"/>
          <p:cNvSpPr/>
          <p:nvPr/>
        </p:nvSpPr>
        <p:spPr>
          <a:xfrm>
            <a:off x="8111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5" name="Oval 224"/>
          <p:cNvSpPr/>
          <p:nvPr/>
        </p:nvSpPr>
        <p:spPr>
          <a:xfrm>
            <a:off x="85684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6" name="Oval 225"/>
          <p:cNvSpPr/>
          <p:nvPr/>
        </p:nvSpPr>
        <p:spPr>
          <a:xfrm>
            <a:off x="4436194"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7" name="Oval 226"/>
          <p:cNvSpPr/>
          <p:nvPr/>
        </p:nvSpPr>
        <p:spPr>
          <a:xfrm>
            <a:off x="49021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8" name="Oval 227"/>
          <p:cNvSpPr/>
          <p:nvPr/>
        </p:nvSpPr>
        <p:spPr>
          <a:xfrm>
            <a:off x="53593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9" name="Oval 228"/>
          <p:cNvSpPr/>
          <p:nvPr/>
        </p:nvSpPr>
        <p:spPr>
          <a:xfrm>
            <a:off x="5816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30" name="Oval 229"/>
          <p:cNvSpPr/>
          <p:nvPr/>
        </p:nvSpPr>
        <p:spPr>
          <a:xfrm>
            <a:off x="62737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31" name="Oval 230"/>
          <p:cNvSpPr/>
          <p:nvPr/>
        </p:nvSpPr>
        <p:spPr>
          <a:xfrm>
            <a:off x="67309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32" name="Oval 231"/>
          <p:cNvSpPr/>
          <p:nvPr/>
        </p:nvSpPr>
        <p:spPr>
          <a:xfrm>
            <a:off x="71881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33" name="Oval 232"/>
          <p:cNvSpPr/>
          <p:nvPr/>
        </p:nvSpPr>
        <p:spPr>
          <a:xfrm>
            <a:off x="76453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34" name="Oval 233"/>
          <p:cNvSpPr/>
          <p:nvPr/>
        </p:nvSpPr>
        <p:spPr>
          <a:xfrm>
            <a:off x="8102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35" name="Oval 234"/>
          <p:cNvSpPr/>
          <p:nvPr/>
        </p:nvSpPr>
        <p:spPr>
          <a:xfrm>
            <a:off x="85597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171" name="Curved Connector 170"/>
          <p:cNvCxnSpPr/>
          <p:nvPr/>
        </p:nvCxnSpPr>
        <p:spPr>
          <a:xfrm>
            <a:off x="1981200" y="2971800"/>
            <a:ext cx="4953000" cy="38100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6" name="Curved Connector 5"/>
          <p:cNvCxnSpPr/>
          <p:nvPr/>
        </p:nvCxnSpPr>
        <p:spPr>
          <a:xfrm>
            <a:off x="1676400" y="3124200"/>
            <a:ext cx="6096000" cy="667300"/>
          </a:xfrm>
          <a:prstGeom prst="curvedConnector3">
            <a:avLst>
              <a:gd name="adj1" fmla="val 45178"/>
            </a:avLst>
          </a:prstGeom>
          <a:ln>
            <a:tailEnd type="arrow"/>
          </a:ln>
        </p:spPr>
        <p:style>
          <a:lnRef idx="1">
            <a:schemeClr val="dk1"/>
          </a:lnRef>
          <a:fillRef idx="0">
            <a:schemeClr val="dk1"/>
          </a:fillRef>
          <a:effectRef idx="0">
            <a:schemeClr val="dk1"/>
          </a:effectRef>
          <a:fontRef idx="minor">
            <a:schemeClr val="tx1"/>
          </a:fontRef>
        </p:style>
      </p:cxnSp>
      <p:cxnSp>
        <p:nvCxnSpPr>
          <p:cNvPr id="172" name="Curved Connector 171"/>
          <p:cNvCxnSpPr/>
          <p:nvPr/>
        </p:nvCxnSpPr>
        <p:spPr>
          <a:xfrm flipV="1">
            <a:off x="1473200" y="2819401"/>
            <a:ext cx="5003800" cy="1"/>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70" name="Curved Connector 169"/>
          <p:cNvCxnSpPr/>
          <p:nvPr/>
        </p:nvCxnSpPr>
        <p:spPr>
          <a:xfrm flipV="1">
            <a:off x="1828800" y="2362200"/>
            <a:ext cx="5105400" cy="342904"/>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6705600" y="2209800"/>
            <a:ext cx="0" cy="18288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6" name="Straight Connector 235"/>
          <p:cNvCxnSpPr/>
          <p:nvPr/>
        </p:nvCxnSpPr>
        <p:spPr>
          <a:xfrm flipH="1">
            <a:off x="6172200" y="2667000"/>
            <a:ext cx="14478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7" name="Straight Connector 236"/>
          <p:cNvCxnSpPr/>
          <p:nvPr/>
        </p:nvCxnSpPr>
        <p:spPr>
          <a:xfrm>
            <a:off x="7620000" y="2209800"/>
            <a:ext cx="0" cy="18288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9" name="Straight Connector 238"/>
          <p:cNvCxnSpPr/>
          <p:nvPr/>
        </p:nvCxnSpPr>
        <p:spPr>
          <a:xfrm>
            <a:off x="5791200" y="4038600"/>
            <a:ext cx="27432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3" name="Straight Connector 242"/>
          <p:cNvCxnSpPr/>
          <p:nvPr/>
        </p:nvCxnSpPr>
        <p:spPr>
          <a:xfrm>
            <a:off x="6172200" y="2667000"/>
            <a:ext cx="0" cy="9144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7" name="Straight Connector 246"/>
          <p:cNvCxnSpPr/>
          <p:nvPr/>
        </p:nvCxnSpPr>
        <p:spPr>
          <a:xfrm>
            <a:off x="5791200" y="3581400"/>
            <a:ext cx="3810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50" name="Straight Connector 249"/>
          <p:cNvCxnSpPr/>
          <p:nvPr/>
        </p:nvCxnSpPr>
        <p:spPr>
          <a:xfrm>
            <a:off x="5791200" y="3581400"/>
            <a:ext cx="0" cy="4572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53" name="Straight Connector 252"/>
          <p:cNvCxnSpPr/>
          <p:nvPr/>
        </p:nvCxnSpPr>
        <p:spPr>
          <a:xfrm>
            <a:off x="6705600" y="2209800"/>
            <a:ext cx="9144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56" name="Straight Connector 255"/>
          <p:cNvCxnSpPr/>
          <p:nvPr/>
        </p:nvCxnSpPr>
        <p:spPr>
          <a:xfrm>
            <a:off x="7620000" y="3124200"/>
            <a:ext cx="4572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59" name="Straight Connector 258"/>
          <p:cNvCxnSpPr/>
          <p:nvPr/>
        </p:nvCxnSpPr>
        <p:spPr>
          <a:xfrm>
            <a:off x="8077200" y="3124200"/>
            <a:ext cx="0" cy="4572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65" name="Straight Connector 264"/>
          <p:cNvCxnSpPr/>
          <p:nvPr/>
        </p:nvCxnSpPr>
        <p:spPr>
          <a:xfrm>
            <a:off x="8077200" y="3581400"/>
            <a:ext cx="4572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68" name="Straight Connector 267"/>
          <p:cNvCxnSpPr/>
          <p:nvPr/>
        </p:nvCxnSpPr>
        <p:spPr>
          <a:xfrm>
            <a:off x="8534400" y="3581400"/>
            <a:ext cx="0" cy="45720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558179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Assembler</a:t>
            </a:r>
            <a:endParaRPr lang="en-US" dirty="0"/>
          </a:p>
        </p:txBody>
      </p:sp>
      <p:sp>
        <p:nvSpPr>
          <p:cNvPr id="27" name="Rectangle 26"/>
          <p:cNvSpPr/>
          <p:nvPr/>
        </p:nvSpPr>
        <p:spPr>
          <a:xfrm>
            <a:off x="2971800" y="1436132"/>
            <a:ext cx="3215640" cy="17642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9" name="Straight Arrow Connector 28"/>
          <p:cNvCxnSpPr/>
          <p:nvPr/>
        </p:nvCxnSpPr>
        <p:spPr>
          <a:xfrm>
            <a:off x="6187440" y="2557631"/>
            <a:ext cx="10515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752600" y="2513350"/>
            <a:ext cx="1219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06400" y="1436132"/>
            <a:ext cx="2032000" cy="1077218"/>
          </a:xfrm>
          <a:prstGeom prst="rect">
            <a:avLst/>
          </a:prstGeom>
          <a:noFill/>
        </p:spPr>
        <p:txBody>
          <a:bodyPr wrap="square" rtlCol="0">
            <a:spAutoFit/>
          </a:bodyPr>
          <a:lstStyle/>
          <a:p>
            <a:r>
              <a:rPr lang="en-US" sz="3200" dirty="0" smtClean="0"/>
              <a:t>ASSEMBLE</a:t>
            </a:r>
            <a:br>
              <a:rPr lang="en-US" sz="3200" dirty="0" smtClean="0"/>
            </a:br>
            <a:r>
              <a:rPr lang="en-US" sz="3200" dirty="0" smtClean="0"/>
              <a:t>“ADD”</a:t>
            </a:r>
            <a:endParaRPr lang="en-US" sz="3200" dirty="0"/>
          </a:p>
        </p:txBody>
      </p:sp>
      <p:sp>
        <p:nvSpPr>
          <p:cNvPr id="26" name="TextBox 25"/>
          <p:cNvSpPr txBox="1"/>
          <p:nvPr/>
        </p:nvSpPr>
        <p:spPr>
          <a:xfrm>
            <a:off x="2971800" y="774412"/>
            <a:ext cx="3215640" cy="584776"/>
          </a:xfrm>
          <a:prstGeom prst="rect">
            <a:avLst/>
          </a:prstGeom>
          <a:noFill/>
        </p:spPr>
        <p:txBody>
          <a:bodyPr wrap="square" rtlCol="0">
            <a:spAutoFit/>
          </a:bodyPr>
          <a:lstStyle/>
          <a:p>
            <a:pPr algn="ctr"/>
            <a:r>
              <a:rPr lang="en-US" sz="3200" dirty="0" smtClean="0"/>
              <a:t>ASSEMBLER</a:t>
            </a:r>
            <a:endParaRPr lang="en-US" sz="3200" dirty="0"/>
          </a:p>
        </p:txBody>
      </p:sp>
      <p:sp>
        <p:nvSpPr>
          <p:cNvPr id="33" name="Content Placeholder 2"/>
          <p:cNvSpPr>
            <a:spLocks noGrp="1"/>
          </p:cNvSpPr>
          <p:nvPr>
            <p:ph idx="1"/>
          </p:nvPr>
        </p:nvSpPr>
        <p:spPr>
          <a:xfrm>
            <a:off x="3124200" y="1562100"/>
            <a:ext cx="2895600" cy="1562100"/>
          </a:xfrm>
          <a:solidFill>
            <a:schemeClr val="bg1">
              <a:lumMod val="85000"/>
            </a:schemeClr>
          </a:solidFill>
        </p:spPr>
        <p:txBody>
          <a:bodyPr/>
          <a:lstStyle/>
          <a:p>
            <a:pPr marL="0" indent="0">
              <a:buNone/>
            </a:pPr>
            <a:r>
              <a:rPr lang="en-US" dirty="0" smtClean="0"/>
              <a:t>case PUSH: </a:t>
            </a:r>
            <a:r>
              <a:rPr lang="mr-IN" dirty="0" smtClean="0"/>
              <a:t>…</a:t>
            </a:r>
            <a:r>
              <a:rPr lang="en-US" dirty="0" smtClean="0"/>
              <a:t/>
            </a:r>
            <a:br>
              <a:rPr lang="en-US" dirty="0" smtClean="0"/>
            </a:br>
            <a:r>
              <a:rPr lang="en-US" dirty="0" smtClean="0"/>
              <a:t>case POP: </a:t>
            </a:r>
            <a:r>
              <a:rPr lang="mr-IN" dirty="0" smtClean="0"/>
              <a:t>…</a:t>
            </a:r>
            <a:r>
              <a:rPr lang="en-US" dirty="0" smtClean="0"/>
              <a:t/>
            </a:r>
            <a:br>
              <a:rPr lang="en-US" dirty="0" smtClean="0"/>
            </a:br>
            <a:r>
              <a:rPr lang="en-US" dirty="0" smtClean="0"/>
              <a:t>case ADD: </a:t>
            </a:r>
            <a:r>
              <a:rPr lang="mr-IN" dirty="0" smtClean="0"/>
              <a:t>…</a:t>
            </a:r>
            <a:r>
              <a:rPr lang="en-US" dirty="0" smtClean="0"/>
              <a:t/>
            </a:r>
            <a:br>
              <a:rPr lang="en-US" dirty="0" smtClean="0"/>
            </a:br>
            <a:r>
              <a:rPr lang="en-US" dirty="0" smtClean="0"/>
              <a:t>case SUB: </a:t>
            </a:r>
            <a:r>
              <a:rPr lang="mr-IN" dirty="0" smtClean="0"/>
              <a:t>…</a:t>
            </a:r>
            <a:endParaRPr lang="en-US" dirty="0" smtClean="0"/>
          </a:p>
        </p:txBody>
      </p:sp>
      <p:sp>
        <p:nvSpPr>
          <p:cNvPr id="35" name="TextBox 34"/>
          <p:cNvSpPr txBox="1"/>
          <p:nvPr/>
        </p:nvSpPr>
        <p:spPr>
          <a:xfrm>
            <a:off x="6438900" y="1436132"/>
            <a:ext cx="2476500" cy="584776"/>
          </a:xfrm>
          <a:prstGeom prst="rect">
            <a:avLst/>
          </a:prstGeom>
          <a:noFill/>
        </p:spPr>
        <p:txBody>
          <a:bodyPr wrap="square" rtlCol="0">
            <a:spAutoFit/>
          </a:bodyPr>
          <a:lstStyle/>
          <a:p>
            <a:r>
              <a:rPr lang="en-US" dirty="0" smtClean="0"/>
              <a:t>\</a:t>
            </a:r>
            <a:r>
              <a:rPr lang="en-US" sz="3200" dirty="0" err="1" smtClean="0"/>
              <a:t>xWHATEVER</a:t>
            </a:r>
            <a:endParaRPr lang="en-US" sz="3200" dirty="0"/>
          </a:p>
        </p:txBody>
      </p:sp>
      <p:pic>
        <p:nvPicPr>
          <p:cNvPr id="14" name="Picture 13" descr="homer-simpson-drool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276600"/>
            <a:ext cx="3200400" cy="3200400"/>
          </a:xfrm>
          <a:prstGeom prst="rect">
            <a:avLst/>
          </a:prstGeom>
        </p:spPr>
      </p:pic>
      <p:sp>
        <p:nvSpPr>
          <p:cNvPr id="36" name="TextBox 35"/>
          <p:cNvSpPr txBox="1"/>
          <p:nvPr/>
        </p:nvSpPr>
        <p:spPr>
          <a:xfrm>
            <a:off x="0" y="6532047"/>
            <a:ext cx="9144000" cy="307777"/>
          </a:xfrm>
          <a:prstGeom prst="rect">
            <a:avLst/>
          </a:prstGeom>
          <a:noFill/>
        </p:spPr>
        <p:txBody>
          <a:bodyPr wrap="square" rtlCol="0">
            <a:spAutoFit/>
          </a:bodyPr>
          <a:lstStyle/>
          <a:p>
            <a:r>
              <a:rPr lang="en-US" sz="1400" dirty="0" smtClean="0"/>
              <a:t>Minor tasks: parse directives, </a:t>
            </a:r>
            <a:r>
              <a:rPr lang="en-US" sz="1400" dirty="0" err="1" smtClean="0"/>
              <a:t>db</a:t>
            </a:r>
            <a:r>
              <a:rPr lang="en-US" sz="1400" dirty="0" smtClean="0"/>
              <a:t> statements, labels, </a:t>
            </a:r>
            <a:r>
              <a:rPr lang="en-US" sz="1400" dirty="0" err="1" smtClean="0"/>
              <a:t>obj</a:t>
            </a:r>
            <a:r>
              <a:rPr lang="en-US" sz="1400" dirty="0" smtClean="0"/>
              <a:t> files </a:t>
            </a:r>
            <a:r>
              <a:rPr lang="mr-IN" sz="1400" dirty="0" smtClean="0"/>
              <a:t>–</a:t>
            </a:r>
            <a:r>
              <a:rPr lang="en-US" sz="1400" dirty="0" smtClean="0"/>
              <a:t> major task: instruction encoding </a:t>
            </a:r>
            <a:r>
              <a:rPr lang="mr-IN" sz="1400" dirty="0" smtClean="0"/>
              <a:t>–</a:t>
            </a:r>
            <a:r>
              <a:rPr lang="en-US" sz="1400" dirty="0" smtClean="0"/>
              <a:t> what if it’s YOUR JOB?</a:t>
            </a:r>
            <a:endParaRPr lang="en-US" sz="1400" dirty="0"/>
          </a:p>
        </p:txBody>
      </p:sp>
    </p:spTree>
    <p:extLst>
      <p:ext uri="{BB962C8B-B14F-4D97-AF65-F5344CB8AC3E}">
        <p14:creationId xmlns:p14="http://schemas.microsoft.com/office/powerpoint/2010/main" val="38479268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0" y="572105"/>
            <a:ext cx="9144000" cy="5066695"/>
          </a:xfrm>
        </p:spPr>
        <p:txBody>
          <a:bodyPr/>
          <a:lstStyle/>
          <a:p>
            <a:pPr marL="742950" indent="-742950">
              <a:buFont typeface="+mj-lt"/>
              <a:buAutoNum type="arabicPeriod"/>
            </a:pPr>
            <a:r>
              <a:rPr lang="en-US" sz="3600" dirty="0" smtClean="0"/>
              <a:t>Didn’t know where to initiate guesses</a:t>
            </a:r>
          </a:p>
          <a:p>
            <a:pPr marL="742950" indent="-742950">
              <a:buFont typeface="+mj-lt"/>
              <a:buAutoNum type="arabicPeriod"/>
            </a:pPr>
            <a:r>
              <a:rPr lang="en-US" sz="3600" dirty="0" smtClean="0"/>
              <a:t>Scanned instruction space to find examples for each </a:t>
            </a:r>
            <a:r>
              <a:rPr lang="en-US" sz="3600" dirty="0" err="1" smtClean="0"/>
              <a:t>opcode</a:t>
            </a:r>
            <a:r>
              <a:rPr lang="en-US" sz="3600" dirty="0"/>
              <a:t> </a:t>
            </a:r>
            <a:r>
              <a:rPr lang="en-US" sz="3600" dirty="0" smtClean="0"/>
              <a:t>(this solved the “Where to start?” problem)</a:t>
            </a:r>
          </a:p>
          <a:p>
            <a:pPr marL="742950" indent="-742950">
              <a:buFont typeface="+mj-lt"/>
              <a:buAutoNum type="arabicPeriod"/>
            </a:pPr>
            <a:r>
              <a:rPr lang="en-US" sz="3600" dirty="0" smtClean="0"/>
              <a:t>Too broad, split </a:t>
            </a:r>
            <a:r>
              <a:rPr lang="en-US" sz="3600" dirty="0" err="1" smtClean="0"/>
              <a:t>opcodes</a:t>
            </a:r>
            <a:r>
              <a:rPr lang="en-US" sz="3600" dirty="0" smtClean="0"/>
              <a:t> into their syntaxes</a:t>
            </a:r>
          </a:p>
          <a:p>
            <a:pPr marL="742950" indent="-742950">
              <a:buFont typeface="+mj-lt"/>
              <a:buAutoNum type="arabicPeriod"/>
            </a:pPr>
            <a:endParaRPr lang="en-US" sz="3600" dirty="0" smtClean="0"/>
          </a:p>
        </p:txBody>
      </p:sp>
    </p:spTree>
    <p:extLst>
      <p:ext uri="{BB962C8B-B14F-4D97-AF65-F5344CB8AC3E}">
        <p14:creationId xmlns:p14="http://schemas.microsoft.com/office/powerpoint/2010/main" val="13539175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Vanilla Genetic Algorithm</a:t>
            </a:r>
            <a:endParaRPr lang="en-US" dirty="0"/>
          </a:p>
        </p:txBody>
      </p:sp>
      <p:sp>
        <p:nvSpPr>
          <p:cNvPr id="3" name="Content Placeholder 2"/>
          <p:cNvSpPr>
            <a:spLocks noGrp="1"/>
          </p:cNvSpPr>
          <p:nvPr>
            <p:ph idx="1"/>
          </p:nvPr>
        </p:nvSpPr>
        <p:spPr>
          <a:xfrm>
            <a:off x="0" y="572105"/>
            <a:ext cx="9144000" cy="2094895"/>
          </a:xfrm>
        </p:spPr>
        <p:txBody>
          <a:bodyPr/>
          <a:lstStyle/>
          <a:p>
            <a:pPr marL="742950" indent="-742950">
              <a:buFont typeface="+mj-lt"/>
              <a:buAutoNum type="arabicPeriod"/>
            </a:pPr>
            <a:r>
              <a:rPr lang="en-US" sz="3600" strike="sngStrike" dirty="0"/>
              <a:t>Where </a:t>
            </a:r>
            <a:r>
              <a:rPr lang="en-US" sz="3600" strike="sngStrike" dirty="0" smtClean="0"/>
              <a:t>to start?</a:t>
            </a:r>
          </a:p>
          <a:p>
            <a:pPr marL="742950" indent="-742950">
              <a:buFont typeface="+mj-lt"/>
              <a:buAutoNum type="arabicPeriod"/>
            </a:pPr>
            <a:r>
              <a:rPr lang="en-US" sz="3600" dirty="0" smtClean="0"/>
              <a:t>What fitness function?</a:t>
            </a:r>
          </a:p>
          <a:p>
            <a:pPr marL="742950" indent="-742950">
              <a:buFont typeface="+mj-lt"/>
              <a:buAutoNum type="arabicPeriod"/>
            </a:pPr>
            <a:r>
              <a:rPr lang="en-US" sz="3600" dirty="0" smtClean="0"/>
              <a:t>How to converge?</a:t>
            </a:r>
          </a:p>
        </p:txBody>
      </p:sp>
      <p:sp>
        <p:nvSpPr>
          <p:cNvPr id="4" name="Content Placeholder 2"/>
          <p:cNvSpPr txBox="1">
            <a:spLocks/>
          </p:cNvSpPr>
          <p:nvPr/>
        </p:nvSpPr>
        <p:spPr>
          <a:xfrm>
            <a:off x="12700" y="5778500"/>
            <a:ext cx="9144000" cy="1066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rgbClr val="E46C0A"/>
                </a:solidFill>
              </a:rPr>
              <a:t>The remainder of this talk solves these problems.</a:t>
            </a:r>
          </a:p>
        </p:txBody>
      </p:sp>
    </p:spTree>
    <p:extLst>
      <p:ext uri="{BB962C8B-B14F-4D97-AF65-F5344CB8AC3E}">
        <p14:creationId xmlns:p14="http://schemas.microsoft.com/office/powerpoint/2010/main" val="27201334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Assembly, Fitness Function</a:t>
            </a:r>
            <a:endParaRPr lang="en-US" dirty="0"/>
          </a:p>
        </p:txBody>
      </p:sp>
      <p:sp>
        <p:nvSpPr>
          <p:cNvPr id="5" name="Rectangle 4"/>
          <p:cNvSpPr/>
          <p:nvPr/>
        </p:nvSpPr>
        <p:spPr>
          <a:xfrm>
            <a:off x="2590800" y="1143000"/>
            <a:ext cx="41148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Lucida Console"/>
                <a:cs typeface="Lucida Console"/>
              </a:rPr>
              <a:t>swc1 $f23, -0x7a46($t9)</a:t>
            </a:r>
          </a:p>
        </p:txBody>
      </p:sp>
      <p:sp>
        <p:nvSpPr>
          <p:cNvPr id="6" name="TextBox 5"/>
          <p:cNvSpPr txBox="1"/>
          <p:nvPr/>
        </p:nvSpPr>
        <p:spPr>
          <a:xfrm>
            <a:off x="609600" y="2438400"/>
            <a:ext cx="7772400" cy="3108544"/>
          </a:xfrm>
          <a:prstGeom prst="rect">
            <a:avLst/>
          </a:prstGeom>
          <a:noFill/>
        </p:spPr>
        <p:txBody>
          <a:bodyPr wrap="square" rtlCol="0">
            <a:spAutoFit/>
          </a:bodyPr>
          <a:lstStyle/>
          <a:p>
            <a:r>
              <a:rPr lang="en-US" sz="2800" dirty="0" smtClean="0">
                <a:latin typeface="Lucida Console"/>
                <a:cs typeface="Lucida Console"/>
              </a:rPr>
              <a:t>Which one is closest?</a:t>
            </a:r>
          </a:p>
          <a:p>
            <a:pPr marL="457200" indent="-457200">
              <a:buFont typeface="Arial"/>
              <a:buChar char="•"/>
            </a:pPr>
            <a:r>
              <a:rPr lang="en-US" sz="2800" dirty="0" smtClean="0">
                <a:latin typeface="Lucida Console"/>
                <a:cs typeface="Lucida Console"/>
              </a:rPr>
              <a:t>swc1 </a:t>
            </a:r>
            <a:r>
              <a:rPr lang="en-US" sz="2800" dirty="0">
                <a:latin typeface="Lucida Console"/>
                <a:cs typeface="Lucida Console"/>
              </a:rPr>
              <a:t>$f0, 0x101($zero</a:t>
            </a:r>
            <a:r>
              <a:rPr lang="en-US" sz="2800" dirty="0" smtClean="0">
                <a:latin typeface="Lucida Console"/>
                <a:cs typeface="Lucida Console"/>
              </a:rPr>
              <a:t>)</a:t>
            </a:r>
          </a:p>
          <a:p>
            <a:pPr marL="457200" indent="-457200">
              <a:buFont typeface="Arial"/>
              <a:buChar char="•"/>
            </a:pPr>
            <a:r>
              <a:rPr lang="en-US" sz="2800" dirty="0" smtClean="0">
                <a:latin typeface="Lucida Console"/>
                <a:cs typeface="Lucida Console"/>
              </a:rPr>
              <a:t>sdc1 </a:t>
            </a:r>
            <a:r>
              <a:rPr lang="en-US" sz="2800" dirty="0">
                <a:latin typeface="Lucida Console"/>
                <a:cs typeface="Lucida Console"/>
              </a:rPr>
              <a:t>$</a:t>
            </a:r>
            <a:r>
              <a:rPr lang="en-US" sz="2800" dirty="0" smtClean="0">
                <a:latin typeface="Lucida Console"/>
                <a:cs typeface="Lucida Console"/>
              </a:rPr>
              <a:t>f23, 0x7a46($t9)</a:t>
            </a:r>
          </a:p>
          <a:p>
            <a:pPr marL="457200" indent="-457200">
              <a:buFont typeface="Arial"/>
              <a:buChar char="•"/>
            </a:pPr>
            <a:r>
              <a:rPr lang="en-US" sz="2800" dirty="0" smtClean="0">
                <a:latin typeface="Lucida Console"/>
                <a:cs typeface="Lucida Console"/>
              </a:rPr>
              <a:t>swc1 </a:t>
            </a:r>
            <a:r>
              <a:rPr lang="en-US" sz="2800" dirty="0">
                <a:latin typeface="Lucida Console"/>
                <a:cs typeface="Lucida Console"/>
              </a:rPr>
              <a:t>$f0, 0x106($zero</a:t>
            </a:r>
            <a:r>
              <a:rPr lang="en-US" sz="2800" dirty="0" smtClean="0">
                <a:latin typeface="Lucida Console"/>
                <a:cs typeface="Lucida Console"/>
              </a:rPr>
              <a:t>)</a:t>
            </a:r>
          </a:p>
          <a:p>
            <a:pPr marL="457200" indent="-457200">
              <a:buFont typeface="Arial"/>
              <a:buChar char="•"/>
            </a:pPr>
            <a:r>
              <a:rPr lang="en-US" sz="2800" dirty="0" smtClean="0">
                <a:latin typeface="Lucida Console"/>
                <a:cs typeface="Lucida Console"/>
              </a:rPr>
              <a:t>swc1 </a:t>
            </a:r>
            <a:r>
              <a:rPr lang="en-US" sz="2800" dirty="0">
                <a:latin typeface="Lucida Console"/>
                <a:cs typeface="Lucida Console"/>
              </a:rPr>
              <a:t>$f15, -0x7a46($zero</a:t>
            </a:r>
            <a:r>
              <a:rPr lang="en-US" sz="2800" dirty="0" smtClean="0">
                <a:latin typeface="Lucida Console"/>
                <a:cs typeface="Lucida Console"/>
              </a:rPr>
              <a:t>)</a:t>
            </a:r>
          </a:p>
          <a:p>
            <a:pPr marL="457200" indent="-457200">
              <a:buFont typeface="Arial"/>
              <a:buChar char="•"/>
            </a:pPr>
            <a:r>
              <a:rPr lang="en-US" sz="2800" dirty="0" smtClean="0">
                <a:latin typeface="Lucida Console"/>
                <a:cs typeface="Lucida Console"/>
              </a:rPr>
              <a:t>swc1 </a:t>
            </a:r>
            <a:r>
              <a:rPr lang="en-US" sz="2800" dirty="0">
                <a:latin typeface="Lucida Console"/>
                <a:cs typeface="Lucida Console"/>
              </a:rPr>
              <a:t>$f23, -0x7a46($at</a:t>
            </a:r>
            <a:r>
              <a:rPr lang="en-US" sz="2800" dirty="0" smtClean="0">
                <a:latin typeface="Lucida Console"/>
                <a:cs typeface="Lucida Console"/>
              </a:rPr>
              <a:t>)</a:t>
            </a:r>
          </a:p>
          <a:p>
            <a:pPr marL="457200" indent="-457200">
              <a:buFont typeface="Arial"/>
              <a:buChar char="•"/>
            </a:pPr>
            <a:r>
              <a:rPr lang="en-US" sz="2800" dirty="0" smtClean="0">
                <a:latin typeface="Lucida Console"/>
                <a:cs typeface="Lucida Console"/>
              </a:rPr>
              <a:t>swc1 </a:t>
            </a:r>
            <a:r>
              <a:rPr lang="en-US" sz="2800" dirty="0">
                <a:latin typeface="Lucida Console"/>
                <a:cs typeface="Lucida Console"/>
              </a:rPr>
              <a:t>$f23, -0x7a46($t1</a:t>
            </a:r>
            <a:r>
              <a:rPr lang="en-US" sz="2800" dirty="0" smtClean="0">
                <a:latin typeface="Lucida Console"/>
                <a:cs typeface="Lucida Console"/>
              </a:rPr>
              <a:t>)</a:t>
            </a:r>
          </a:p>
        </p:txBody>
      </p:sp>
      <p:sp>
        <p:nvSpPr>
          <p:cNvPr id="3" name="Rectangle 2"/>
          <p:cNvSpPr/>
          <p:nvPr/>
        </p:nvSpPr>
        <p:spPr>
          <a:xfrm>
            <a:off x="2286000" y="6488668"/>
            <a:ext cx="6858000" cy="369332"/>
          </a:xfrm>
          <a:prstGeom prst="rect">
            <a:avLst/>
          </a:prstGeom>
        </p:spPr>
        <p:txBody>
          <a:bodyPr wrap="square">
            <a:spAutoFit/>
          </a:bodyPr>
          <a:lstStyle/>
          <a:p>
            <a:pPr algn="r"/>
            <a:r>
              <a:rPr lang="en-US" dirty="0"/>
              <a:t>https://</a:t>
            </a:r>
            <a:r>
              <a:rPr lang="en-US" dirty="0" err="1"/>
              <a:t>en.wikipedia.org</a:t>
            </a:r>
            <a:r>
              <a:rPr lang="en-US" dirty="0"/>
              <a:t>/wiki/</a:t>
            </a:r>
            <a:r>
              <a:rPr lang="en-US" dirty="0" err="1"/>
              <a:t>Category:String_similarity_measures</a:t>
            </a:r>
            <a:endParaRPr lang="en-US" dirty="0"/>
          </a:p>
        </p:txBody>
      </p:sp>
    </p:spTree>
    <p:extLst>
      <p:ext uri="{BB962C8B-B14F-4D97-AF65-F5344CB8AC3E}">
        <p14:creationId xmlns:p14="http://schemas.microsoft.com/office/powerpoint/2010/main" val="15147370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Assembly, Fitness Function</a:t>
            </a:r>
            <a:endParaRPr lang="en-US" dirty="0"/>
          </a:p>
        </p:txBody>
      </p:sp>
      <p:sp>
        <p:nvSpPr>
          <p:cNvPr id="5" name="Rectangle 4"/>
          <p:cNvSpPr/>
          <p:nvPr/>
        </p:nvSpPr>
        <p:spPr>
          <a:xfrm>
            <a:off x="838200" y="762000"/>
            <a:ext cx="41148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Lucida Console"/>
                <a:cs typeface="Lucida Console"/>
              </a:rPr>
              <a:t>swc1 $f23, -0x7a46($t9)</a:t>
            </a:r>
          </a:p>
        </p:txBody>
      </p:sp>
      <p:sp>
        <p:nvSpPr>
          <p:cNvPr id="7" name="Rectangle 6"/>
          <p:cNvSpPr/>
          <p:nvPr/>
        </p:nvSpPr>
        <p:spPr>
          <a:xfrm>
            <a:off x="838200" y="1828800"/>
            <a:ext cx="22860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OPC</a:t>
            </a:r>
            <a:br>
              <a:rPr lang="en-US" dirty="0" smtClean="0"/>
            </a:br>
            <a:r>
              <a:rPr lang="en-US" dirty="0" smtClean="0"/>
              <a:t>“swc1”</a:t>
            </a:r>
            <a:endParaRPr lang="en-US" dirty="0"/>
          </a:p>
        </p:txBody>
      </p:sp>
      <p:sp>
        <p:nvSpPr>
          <p:cNvPr id="8" name="Rectangle 7"/>
          <p:cNvSpPr/>
          <p:nvPr/>
        </p:nvSpPr>
        <p:spPr>
          <a:xfrm>
            <a:off x="3124200" y="1834745"/>
            <a:ext cx="1371600"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FREG</a:t>
            </a:r>
            <a:r>
              <a:rPr lang="en-US" dirty="0"/>
              <a:t/>
            </a:r>
            <a:br>
              <a:rPr lang="en-US" dirty="0"/>
            </a:br>
            <a:r>
              <a:rPr lang="en-US" dirty="0" smtClean="0"/>
              <a:t>0x17</a:t>
            </a:r>
            <a:endParaRPr lang="en-US" dirty="0"/>
          </a:p>
        </p:txBody>
      </p:sp>
      <p:sp>
        <p:nvSpPr>
          <p:cNvPr id="9" name="Rectangle 8"/>
          <p:cNvSpPr/>
          <p:nvPr/>
        </p:nvSpPr>
        <p:spPr>
          <a:xfrm>
            <a:off x="4495800" y="1828800"/>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10" name="Rectangle 9"/>
          <p:cNvSpPr/>
          <p:nvPr/>
        </p:nvSpPr>
        <p:spPr>
          <a:xfrm>
            <a:off x="4970944" y="1828800"/>
            <a:ext cx="1851167"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a:t>
            </a:r>
            <a:br>
              <a:rPr lang="en-US" dirty="0" smtClean="0"/>
            </a:br>
            <a:r>
              <a:rPr lang="en-US" dirty="0" smtClean="0"/>
              <a:t>0xFFFF85BA</a:t>
            </a:r>
            <a:endParaRPr lang="en-US" dirty="0"/>
          </a:p>
        </p:txBody>
      </p:sp>
      <p:sp>
        <p:nvSpPr>
          <p:cNvPr id="11" name="Rectangle 10"/>
          <p:cNvSpPr/>
          <p:nvPr/>
        </p:nvSpPr>
        <p:spPr>
          <a:xfrm>
            <a:off x="6822111" y="18336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7279311" y="1833655"/>
            <a:ext cx="645489"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GPR</a:t>
            </a:r>
            <a:br>
              <a:rPr lang="en-US" dirty="0" smtClean="0"/>
            </a:br>
            <a:r>
              <a:rPr lang="en-US" dirty="0" smtClean="0"/>
              <a:t>0x19</a:t>
            </a:r>
            <a:endParaRPr lang="en-US" dirty="0"/>
          </a:p>
        </p:txBody>
      </p:sp>
      <p:sp>
        <p:nvSpPr>
          <p:cNvPr id="13" name="Rectangle 12"/>
          <p:cNvSpPr/>
          <p:nvPr/>
        </p:nvSpPr>
        <p:spPr>
          <a:xfrm>
            <a:off x="7924800" y="18336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sp>
        <p:nvSpPr>
          <p:cNvPr id="21" name="Rectangle 20"/>
          <p:cNvSpPr/>
          <p:nvPr/>
        </p:nvSpPr>
        <p:spPr>
          <a:xfrm>
            <a:off x="5562600" y="863645"/>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tokenizer</a:t>
            </a:r>
            <a:endParaRPr lang="en-US" dirty="0"/>
          </a:p>
        </p:txBody>
      </p:sp>
      <p:cxnSp>
        <p:nvCxnSpPr>
          <p:cNvPr id="22" name="Straight Arrow Connector 21"/>
          <p:cNvCxnSpPr>
            <a:stCxn id="5" idx="3"/>
            <a:endCxn id="21" idx="1"/>
          </p:cNvCxnSpPr>
          <p:nvPr/>
        </p:nvCxnSpPr>
        <p:spPr>
          <a:xfrm flipV="1">
            <a:off x="4953000" y="1130345"/>
            <a:ext cx="609600" cy="12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21" idx="2"/>
          </p:cNvCxnSpPr>
          <p:nvPr/>
        </p:nvCxnSpPr>
        <p:spPr>
          <a:xfrm>
            <a:off x="6553200" y="1397045"/>
            <a:ext cx="0" cy="3907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838200" y="3733800"/>
            <a:ext cx="22860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OPC</a:t>
            </a:r>
            <a:br>
              <a:rPr lang="en-US" dirty="0" smtClean="0"/>
            </a:br>
            <a:r>
              <a:rPr lang="en-US" dirty="0" smtClean="0"/>
              <a:t>“swc1”</a:t>
            </a:r>
            <a:endParaRPr lang="en-US" dirty="0"/>
          </a:p>
        </p:txBody>
      </p:sp>
      <p:sp>
        <p:nvSpPr>
          <p:cNvPr id="29" name="Rectangle 28"/>
          <p:cNvSpPr/>
          <p:nvPr/>
        </p:nvSpPr>
        <p:spPr>
          <a:xfrm>
            <a:off x="3124200" y="3739745"/>
            <a:ext cx="1371600"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FREG</a:t>
            </a:r>
            <a:r>
              <a:rPr lang="en-US" dirty="0"/>
              <a:t/>
            </a:r>
            <a:br>
              <a:rPr lang="en-US" dirty="0"/>
            </a:br>
            <a:r>
              <a:rPr lang="en-US" dirty="0" smtClean="0"/>
              <a:t>0x00</a:t>
            </a:r>
            <a:endParaRPr lang="en-US" dirty="0"/>
          </a:p>
        </p:txBody>
      </p:sp>
      <p:sp>
        <p:nvSpPr>
          <p:cNvPr id="30" name="Rectangle 29"/>
          <p:cNvSpPr/>
          <p:nvPr/>
        </p:nvSpPr>
        <p:spPr>
          <a:xfrm>
            <a:off x="4495800" y="3733800"/>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31" name="Rectangle 30"/>
          <p:cNvSpPr/>
          <p:nvPr/>
        </p:nvSpPr>
        <p:spPr>
          <a:xfrm>
            <a:off x="4970944" y="3733800"/>
            <a:ext cx="1851167"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a:t>
            </a:r>
            <a:br>
              <a:rPr lang="en-US" dirty="0" smtClean="0"/>
            </a:br>
            <a:r>
              <a:rPr lang="en-US" dirty="0" smtClean="0"/>
              <a:t>0x101</a:t>
            </a:r>
            <a:endParaRPr lang="en-US" dirty="0"/>
          </a:p>
        </p:txBody>
      </p:sp>
      <p:sp>
        <p:nvSpPr>
          <p:cNvPr id="32" name="Rectangle 31"/>
          <p:cNvSpPr/>
          <p:nvPr/>
        </p:nvSpPr>
        <p:spPr>
          <a:xfrm>
            <a:off x="6822111" y="37386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33" name="Rectangle 32"/>
          <p:cNvSpPr/>
          <p:nvPr/>
        </p:nvSpPr>
        <p:spPr>
          <a:xfrm>
            <a:off x="7279311" y="3738655"/>
            <a:ext cx="645489"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GPR</a:t>
            </a:r>
            <a:br>
              <a:rPr lang="en-US" dirty="0" smtClean="0"/>
            </a:br>
            <a:r>
              <a:rPr lang="en-US" dirty="0" smtClean="0"/>
              <a:t>0x0</a:t>
            </a:r>
            <a:endParaRPr lang="en-US" dirty="0"/>
          </a:p>
        </p:txBody>
      </p:sp>
      <p:sp>
        <p:nvSpPr>
          <p:cNvPr id="34" name="Rectangle 33"/>
          <p:cNvSpPr/>
          <p:nvPr/>
        </p:nvSpPr>
        <p:spPr>
          <a:xfrm>
            <a:off x="7924800" y="37386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sp>
        <p:nvSpPr>
          <p:cNvPr id="35" name="Rectangle 34"/>
          <p:cNvSpPr/>
          <p:nvPr/>
        </p:nvSpPr>
        <p:spPr>
          <a:xfrm>
            <a:off x="838200" y="4410381"/>
            <a:ext cx="22860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OPC</a:t>
            </a:r>
            <a:br>
              <a:rPr lang="en-US" dirty="0" smtClean="0"/>
            </a:br>
            <a:r>
              <a:rPr lang="en-US" dirty="0" smtClean="0"/>
              <a:t>“sdc1”</a:t>
            </a:r>
            <a:endParaRPr lang="en-US" dirty="0"/>
          </a:p>
        </p:txBody>
      </p:sp>
      <p:sp>
        <p:nvSpPr>
          <p:cNvPr id="36" name="Rectangle 35"/>
          <p:cNvSpPr/>
          <p:nvPr/>
        </p:nvSpPr>
        <p:spPr>
          <a:xfrm>
            <a:off x="3124200" y="4416326"/>
            <a:ext cx="1371600"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FREG</a:t>
            </a:r>
            <a:r>
              <a:rPr lang="en-US" dirty="0"/>
              <a:t/>
            </a:r>
            <a:br>
              <a:rPr lang="en-US" dirty="0"/>
            </a:br>
            <a:r>
              <a:rPr lang="en-US" dirty="0" smtClean="0"/>
              <a:t>0x17</a:t>
            </a:r>
            <a:endParaRPr lang="en-US" dirty="0"/>
          </a:p>
        </p:txBody>
      </p:sp>
      <p:sp>
        <p:nvSpPr>
          <p:cNvPr id="37" name="Rectangle 36"/>
          <p:cNvSpPr/>
          <p:nvPr/>
        </p:nvSpPr>
        <p:spPr>
          <a:xfrm>
            <a:off x="4495800" y="4410381"/>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38" name="Rectangle 37"/>
          <p:cNvSpPr/>
          <p:nvPr/>
        </p:nvSpPr>
        <p:spPr>
          <a:xfrm>
            <a:off x="4970944" y="4410381"/>
            <a:ext cx="1851167"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a:t>
            </a:r>
            <a:br>
              <a:rPr lang="en-US" dirty="0" smtClean="0"/>
            </a:br>
            <a:r>
              <a:rPr lang="en-US" dirty="0" smtClean="0"/>
              <a:t>0xFFFF85BA</a:t>
            </a:r>
            <a:endParaRPr lang="en-US" dirty="0"/>
          </a:p>
        </p:txBody>
      </p:sp>
      <p:sp>
        <p:nvSpPr>
          <p:cNvPr id="39" name="Rectangle 38"/>
          <p:cNvSpPr/>
          <p:nvPr/>
        </p:nvSpPr>
        <p:spPr>
          <a:xfrm>
            <a:off x="6822111" y="4415236"/>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40" name="Rectangle 39"/>
          <p:cNvSpPr/>
          <p:nvPr/>
        </p:nvSpPr>
        <p:spPr>
          <a:xfrm>
            <a:off x="7279311" y="4415236"/>
            <a:ext cx="645489"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GPR</a:t>
            </a:r>
            <a:br>
              <a:rPr lang="en-US" dirty="0" smtClean="0"/>
            </a:br>
            <a:r>
              <a:rPr lang="en-US" dirty="0" smtClean="0"/>
              <a:t>0x19</a:t>
            </a:r>
            <a:endParaRPr lang="en-US" dirty="0"/>
          </a:p>
        </p:txBody>
      </p:sp>
      <p:sp>
        <p:nvSpPr>
          <p:cNvPr id="41" name="Rectangle 40"/>
          <p:cNvSpPr/>
          <p:nvPr/>
        </p:nvSpPr>
        <p:spPr>
          <a:xfrm>
            <a:off x="7924800" y="4415236"/>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sp>
        <p:nvSpPr>
          <p:cNvPr id="42" name="Rectangle 41"/>
          <p:cNvSpPr/>
          <p:nvPr/>
        </p:nvSpPr>
        <p:spPr>
          <a:xfrm>
            <a:off x="838200" y="5105400"/>
            <a:ext cx="22860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OPC</a:t>
            </a:r>
            <a:br>
              <a:rPr lang="en-US" dirty="0" smtClean="0"/>
            </a:br>
            <a:r>
              <a:rPr lang="en-US" dirty="0" smtClean="0"/>
              <a:t>“swc1”</a:t>
            </a:r>
            <a:endParaRPr lang="en-US" dirty="0"/>
          </a:p>
        </p:txBody>
      </p:sp>
      <p:sp>
        <p:nvSpPr>
          <p:cNvPr id="43" name="Rectangle 42"/>
          <p:cNvSpPr/>
          <p:nvPr/>
        </p:nvSpPr>
        <p:spPr>
          <a:xfrm>
            <a:off x="3124200" y="5111345"/>
            <a:ext cx="1371600"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FREG</a:t>
            </a:r>
            <a:r>
              <a:rPr lang="en-US" dirty="0"/>
              <a:t/>
            </a:r>
            <a:br>
              <a:rPr lang="en-US" dirty="0"/>
            </a:br>
            <a:r>
              <a:rPr lang="en-US" dirty="0" smtClean="0"/>
              <a:t>0x00</a:t>
            </a:r>
            <a:endParaRPr lang="en-US" dirty="0"/>
          </a:p>
        </p:txBody>
      </p:sp>
      <p:sp>
        <p:nvSpPr>
          <p:cNvPr id="44" name="Rectangle 43"/>
          <p:cNvSpPr/>
          <p:nvPr/>
        </p:nvSpPr>
        <p:spPr>
          <a:xfrm>
            <a:off x="4495800" y="5105400"/>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45" name="Rectangle 44"/>
          <p:cNvSpPr/>
          <p:nvPr/>
        </p:nvSpPr>
        <p:spPr>
          <a:xfrm>
            <a:off x="4970944" y="5105400"/>
            <a:ext cx="1851167"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a:t>
            </a:r>
            <a:br>
              <a:rPr lang="en-US" dirty="0" smtClean="0"/>
            </a:br>
            <a:r>
              <a:rPr lang="en-US" dirty="0" smtClean="0"/>
              <a:t>0x106</a:t>
            </a:r>
            <a:endParaRPr lang="en-US" dirty="0"/>
          </a:p>
        </p:txBody>
      </p:sp>
      <p:sp>
        <p:nvSpPr>
          <p:cNvPr id="46" name="Rectangle 45"/>
          <p:cNvSpPr/>
          <p:nvPr/>
        </p:nvSpPr>
        <p:spPr>
          <a:xfrm>
            <a:off x="6822111" y="51102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47" name="Rectangle 46"/>
          <p:cNvSpPr/>
          <p:nvPr/>
        </p:nvSpPr>
        <p:spPr>
          <a:xfrm>
            <a:off x="7279311" y="5110255"/>
            <a:ext cx="645489"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GPR</a:t>
            </a:r>
            <a:br>
              <a:rPr lang="en-US" dirty="0" smtClean="0"/>
            </a:br>
            <a:r>
              <a:rPr lang="en-US" dirty="0" smtClean="0"/>
              <a:t>0x00</a:t>
            </a:r>
            <a:endParaRPr lang="en-US" dirty="0"/>
          </a:p>
        </p:txBody>
      </p:sp>
      <p:sp>
        <p:nvSpPr>
          <p:cNvPr id="48" name="Rectangle 47"/>
          <p:cNvSpPr/>
          <p:nvPr/>
        </p:nvSpPr>
        <p:spPr>
          <a:xfrm>
            <a:off x="7924800" y="51102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sp>
        <p:nvSpPr>
          <p:cNvPr id="49" name="Rectangle 48"/>
          <p:cNvSpPr/>
          <p:nvPr/>
        </p:nvSpPr>
        <p:spPr>
          <a:xfrm>
            <a:off x="838200" y="5791200"/>
            <a:ext cx="22860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OPC</a:t>
            </a:r>
            <a:br>
              <a:rPr lang="en-US" dirty="0" smtClean="0"/>
            </a:br>
            <a:r>
              <a:rPr lang="en-US" dirty="0" smtClean="0"/>
              <a:t>“swc1”</a:t>
            </a:r>
            <a:endParaRPr lang="en-US" dirty="0"/>
          </a:p>
        </p:txBody>
      </p:sp>
      <p:sp>
        <p:nvSpPr>
          <p:cNvPr id="50" name="Rectangle 49"/>
          <p:cNvSpPr/>
          <p:nvPr/>
        </p:nvSpPr>
        <p:spPr>
          <a:xfrm>
            <a:off x="3124200" y="5797145"/>
            <a:ext cx="1371600"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FREG</a:t>
            </a:r>
            <a:r>
              <a:rPr lang="en-US" dirty="0"/>
              <a:t/>
            </a:r>
            <a:br>
              <a:rPr lang="en-US" dirty="0"/>
            </a:br>
            <a:r>
              <a:rPr lang="en-US" dirty="0" smtClean="0"/>
              <a:t>0x15</a:t>
            </a:r>
            <a:endParaRPr lang="en-US" dirty="0"/>
          </a:p>
        </p:txBody>
      </p:sp>
      <p:sp>
        <p:nvSpPr>
          <p:cNvPr id="51" name="Rectangle 50"/>
          <p:cNvSpPr/>
          <p:nvPr/>
        </p:nvSpPr>
        <p:spPr>
          <a:xfrm>
            <a:off x="4495800" y="5791200"/>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52" name="Rectangle 51"/>
          <p:cNvSpPr/>
          <p:nvPr/>
        </p:nvSpPr>
        <p:spPr>
          <a:xfrm>
            <a:off x="4970944" y="5791200"/>
            <a:ext cx="1851167"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a:t>
            </a:r>
            <a:br>
              <a:rPr lang="en-US" dirty="0" smtClean="0"/>
            </a:br>
            <a:r>
              <a:rPr lang="en-US" dirty="0" smtClean="0"/>
              <a:t>0xFFFF85BA</a:t>
            </a:r>
            <a:endParaRPr lang="en-US" dirty="0"/>
          </a:p>
        </p:txBody>
      </p:sp>
      <p:sp>
        <p:nvSpPr>
          <p:cNvPr id="53" name="Rectangle 52"/>
          <p:cNvSpPr/>
          <p:nvPr/>
        </p:nvSpPr>
        <p:spPr>
          <a:xfrm>
            <a:off x="6822111" y="57960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54" name="Rectangle 53"/>
          <p:cNvSpPr/>
          <p:nvPr/>
        </p:nvSpPr>
        <p:spPr>
          <a:xfrm>
            <a:off x="7279311" y="5796055"/>
            <a:ext cx="645489"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GPR</a:t>
            </a:r>
            <a:br>
              <a:rPr lang="en-US" dirty="0" smtClean="0"/>
            </a:br>
            <a:r>
              <a:rPr lang="en-US" dirty="0" smtClean="0"/>
              <a:t>0x00</a:t>
            </a:r>
            <a:endParaRPr lang="en-US" dirty="0"/>
          </a:p>
        </p:txBody>
      </p:sp>
      <p:sp>
        <p:nvSpPr>
          <p:cNvPr id="55" name="Rectangle 54"/>
          <p:cNvSpPr/>
          <p:nvPr/>
        </p:nvSpPr>
        <p:spPr>
          <a:xfrm>
            <a:off x="7924800" y="57960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sp>
        <p:nvSpPr>
          <p:cNvPr id="56" name="TextBox 55"/>
          <p:cNvSpPr txBox="1"/>
          <p:nvPr/>
        </p:nvSpPr>
        <p:spPr>
          <a:xfrm>
            <a:off x="609600" y="2998915"/>
            <a:ext cx="7772400" cy="523220"/>
          </a:xfrm>
          <a:prstGeom prst="rect">
            <a:avLst/>
          </a:prstGeom>
          <a:noFill/>
        </p:spPr>
        <p:txBody>
          <a:bodyPr wrap="square" rtlCol="0">
            <a:spAutoFit/>
          </a:bodyPr>
          <a:lstStyle/>
          <a:p>
            <a:r>
              <a:rPr lang="en-US" sz="2800" dirty="0" smtClean="0">
                <a:latin typeface="Lucida Console"/>
                <a:cs typeface="Lucida Console"/>
              </a:rPr>
              <a:t>Which one is closest?</a:t>
            </a:r>
          </a:p>
        </p:txBody>
      </p:sp>
    </p:spTree>
    <p:extLst>
      <p:ext uri="{BB962C8B-B14F-4D97-AF65-F5344CB8AC3E}">
        <p14:creationId xmlns:p14="http://schemas.microsoft.com/office/powerpoint/2010/main" val="13262797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Assembly, Fitness Function</a:t>
            </a:r>
            <a:endParaRPr lang="en-US" dirty="0"/>
          </a:p>
        </p:txBody>
      </p:sp>
      <p:sp>
        <p:nvSpPr>
          <p:cNvPr id="57" name="TextBox 56"/>
          <p:cNvSpPr txBox="1"/>
          <p:nvPr/>
        </p:nvSpPr>
        <p:spPr>
          <a:xfrm>
            <a:off x="609600" y="762000"/>
            <a:ext cx="7772400" cy="1815882"/>
          </a:xfrm>
          <a:prstGeom prst="rect">
            <a:avLst/>
          </a:prstGeom>
          <a:noFill/>
        </p:spPr>
        <p:txBody>
          <a:bodyPr wrap="square" rtlCol="0">
            <a:spAutoFit/>
          </a:bodyPr>
          <a:lstStyle/>
          <a:p>
            <a:r>
              <a:rPr lang="en-US" sz="2800" dirty="0" smtClean="0">
                <a:latin typeface="Lucida Console"/>
                <a:cs typeface="Lucida Console"/>
              </a:rPr>
              <a:t>Score zero if:</a:t>
            </a:r>
          </a:p>
          <a:p>
            <a:pPr marL="457200" indent="-457200">
              <a:buFont typeface="Arial"/>
              <a:buChar char="•"/>
            </a:pPr>
            <a:r>
              <a:rPr lang="en-US" sz="2800" dirty="0" err="1" smtClean="0">
                <a:latin typeface="Lucida Console"/>
                <a:cs typeface="Lucida Console"/>
              </a:rPr>
              <a:t>Opcode</a:t>
            </a:r>
            <a:r>
              <a:rPr lang="en-US" sz="2800" dirty="0" smtClean="0">
                <a:latin typeface="Lucida Console"/>
                <a:cs typeface="Lucida Console"/>
              </a:rPr>
              <a:t> mismatch</a:t>
            </a:r>
          </a:p>
          <a:p>
            <a:pPr marL="457200" indent="-457200">
              <a:buFont typeface="Arial"/>
              <a:buChar char="•"/>
            </a:pPr>
            <a:r>
              <a:rPr lang="en-US" sz="2800" dirty="0" smtClean="0">
                <a:latin typeface="Lucida Console"/>
                <a:cs typeface="Lucida Console"/>
              </a:rPr>
              <a:t>Token quantity mismatch</a:t>
            </a:r>
          </a:p>
          <a:p>
            <a:pPr marL="457200" indent="-457200">
              <a:buFont typeface="Arial"/>
              <a:buChar char="•"/>
            </a:pPr>
            <a:r>
              <a:rPr lang="en-US" sz="2800" dirty="0" smtClean="0">
                <a:latin typeface="Lucida Console"/>
                <a:cs typeface="Lucida Console"/>
              </a:rPr>
              <a:t>Token type mismatch</a:t>
            </a:r>
          </a:p>
        </p:txBody>
      </p:sp>
      <p:sp>
        <p:nvSpPr>
          <p:cNvPr id="58" name="TextBox 57"/>
          <p:cNvSpPr txBox="1"/>
          <p:nvPr/>
        </p:nvSpPr>
        <p:spPr>
          <a:xfrm>
            <a:off x="609600" y="2743200"/>
            <a:ext cx="7772400" cy="954107"/>
          </a:xfrm>
          <a:prstGeom prst="rect">
            <a:avLst/>
          </a:prstGeom>
          <a:noFill/>
        </p:spPr>
        <p:txBody>
          <a:bodyPr wrap="square" rtlCol="0">
            <a:spAutoFit/>
          </a:bodyPr>
          <a:lstStyle/>
          <a:p>
            <a:r>
              <a:rPr lang="en-US" sz="2800" dirty="0" smtClean="0">
                <a:latin typeface="Lucida Console"/>
                <a:cs typeface="Lucida Console"/>
              </a:rPr>
              <a:t>For STRING tokens:</a:t>
            </a:r>
          </a:p>
          <a:p>
            <a:pPr marL="457200" indent="-457200">
              <a:buFont typeface="Arial"/>
              <a:buChar char="•"/>
            </a:pPr>
            <a:r>
              <a:rPr lang="en-US" sz="2800" dirty="0" smtClean="0">
                <a:latin typeface="Lucida Console"/>
                <a:cs typeface="Lucida Console"/>
              </a:rPr>
              <a:t>0% if mismatch, 100% otherwise</a:t>
            </a:r>
          </a:p>
        </p:txBody>
      </p:sp>
      <p:sp>
        <p:nvSpPr>
          <p:cNvPr id="59" name="TextBox 58"/>
          <p:cNvSpPr txBox="1"/>
          <p:nvPr/>
        </p:nvSpPr>
        <p:spPr>
          <a:xfrm>
            <a:off x="609600" y="3810000"/>
            <a:ext cx="7772400" cy="954107"/>
          </a:xfrm>
          <a:prstGeom prst="rect">
            <a:avLst/>
          </a:prstGeom>
          <a:noFill/>
        </p:spPr>
        <p:txBody>
          <a:bodyPr wrap="square" rtlCol="0">
            <a:spAutoFit/>
          </a:bodyPr>
          <a:lstStyle/>
          <a:p>
            <a:r>
              <a:rPr lang="en-US" sz="2800" dirty="0" smtClean="0">
                <a:latin typeface="Lucida Console"/>
                <a:cs typeface="Lucida Console"/>
              </a:rPr>
              <a:t>For NUM tokens, registers:</a:t>
            </a:r>
          </a:p>
          <a:p>
            <a:pPr marL="457200" indent="-457200">
              <a:buFont typeface="Arial"/>
              <a:buChar char="•"/>
            </a:pPr>
            <a:r>
              <a:rPr lang="en-US" sz="2800" dirty="0" smtClean="0">
                <a:latin typeface="Lucida Console"/>
                <a:cs typeface="Lucida Console"/>
              </a:rPr>
              <a:t>hamming distance</a:t>
            </a:r>
          </a:p>
        </p:txBody>
      </p:sp>
      <p:sp>
        <p:nvSpPr>
          <p:cNvPr id="60" name="TextBox 59"/>
          <p:cNvSpPr txBox="1"/>
          <p:nvPr/>
        </p:nvSpPr>
        <p:spPr>
          <a:xfrm>
            <a:off x="582317" y="4962337"/>
            <a:ext cx="7772400" cy="1384995"/>
          </a:xfrm>
          <a:prstGeom prst="rect">
            <a:avLst/>
          </a:prstGeom>
          <a:noFill/>
        </p:spPr>
        <p:txBody>
          <a:bodyPr wrap="square" rtlCol="0">
            <a:spAutoFit/>
          </a:bodyPr>
          <a:lstStyle/>
          <a:p>
            <a:r>
              <a:rPr lang="en-US" sz="2800" dirty="0" smtClean="0">
                <a:latin typeface="Lucida Console"/>
                <a:cs typeface="Lucida Console"/>
              </a:rPr>
              <a:t>For OFFS tokens:</a:t>
            </a:r>
          </a:p>
          <a:p>
            <a:pPr marL="457200" indent="-457200">
              <a:buFont typeface="Arial"/>
              <a:buChar char="•"/>
            </a:pPr>
            <a:r>
              <a:rPr lang="en-US" sz="2800" dirty="0" smtClean="0">
                <a:latin typeface="Lucida Console"/>
                <a:cs typeface="Lucida Console"/>
              </a:rPr>
              <a:t>hamming distance of encoded address</a:t>
            </a:r>
          </a:p>
        </p:txBody>
      </p:sp>
    </p:spTree>
    <p:extLst>
      <p:ext uri="{BB962C8B-B14F-4D97-AF65-F5344CB8AC3E}">
        <p14:creationId xmlns:p14="http://schemas.microsoft.com/office/powerpoint/2010/main" val="3459929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Assembly, Fitness Function</a:t>
            </a:r>
            <a:endParaRPr lang="en-US" dirty="0"/>
          </a:p>
        </p:txBody>
      </p:sp>
      <p:sp>
        <p:nvSpPr>
          <p:cNvPr id="49" name="Rectangle 48"/>
          <p:cNvSpPr/>
          <p:nvPr/>
        </p:nvSpPr>
        <p:spPr>
          <a:xfrm>
            <a:off x="991335" y="3276600"/>
            <a:ext cx="22860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OPC</a:t>
            </a:r>
            <a:br>
              <a:rPr lang="en-US" dirty="0" smtClean="0"/>
            </a:br>
            <a:r>
              <a:rPr lang="en-US" dirty="0" smtClean="0"/>
              <a:t>“swc1”</a:t>
            </a:r>
            <a:endParaRPr lang="en-US" dirty="0"/>
          </a:p>
        </p:txBody>
      </p:sp>
      <p:sp>
        <p:nvSpPr>
          <p:cNvPr id="50" name="Rectangle 49"/>
          <p:cNvSpPr/>
          <p:nvPr/>
        </p:nvSpPr>
        <p:spPr>
          <a:xfrm>
            <a:off x="3277335" y="3282545"/>
            <a:ext cx="1371600"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FREG</a:t>
            </a:r>
            <a:r>
              <a:rPr lang="en-US" dirty="0"/>
              <a:t/>
            </a:r>
            <a:br>
              <a:rPr lang="en-US" dirty="0"/>
            </a:br>
            <a:r>
              <a:rPr lang="en-US" dirty="0" smtClean="0"/>
              <a:t>0x15</a:t>
            </a:r>
            <a:endParaRPr lang="en-US" dirty="0"/>
          </a:p>
        </p:txBody>
      </p:sp>
      <p:sp>
        <p:nvSpPr>
          <p:cNvPr id="51" name="Rectangle 50"/>
          <p:cNvSpPr/>
          <p:nvPr/>
        </p:nvSpPr>
        <p:spPr>
          <a:xfrm>
            <a:off x="4648935" y="3276600"/>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52" name="Rectangle 51"/>
          <p:cNvSpPr/>
          <p:nvPr/>
        </p:nvSpPr>
        <p:spPr>
          <a:xfrm>
            <a:off x="5124079" y="3276600"/>
            <a:ext cx="1851167"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a:t>
            </a:r>
            <a:br>
              <a:rPr lang="en-US" dirty="0" smtClean="0"/>
            </a:br>
            <a:r>
              <a:rPr lang="en-US" dirty="0" smtClean="0"/>
              <a:t>0xFFFF85BA</a:t>
            </a:r>
            <a:endParaRPr lang="en-US" dirty="0"/>
          </a:p>
        </p:txBody>
      </p:sp>
      <p:sp>
        <p:nvSpPr>
          <p:cNvPr id="53" name="Rectangle 52"/>
          <p:cNvSpPr/>
          <p:nvPr/>
        </p:nvSpPr>
        <p:spPr>
          <a:xfrm>
            <a:off x="6975246" y="32814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54" name="Rectangle 53"/>
          <p:cNvSpPr/>
          <p:nvPr/>
        </p:nvSpPr>
        <p:spPr>
          <a:xfrm>
            <a:off x="7432446" y="3281455"/>
            <a:ext cx="645489"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GPR</a:t>
            </a:r>
            <a:br>
              <a:rPr lang="en-US" dirty="0" smtClean="0"/>
            </a:br>
            <a:r>
              <a:rPr lang="en-US" dirty="0" smtClean="0"/>
              <a:t>0x00</a:t>
            </a:r>
            <a:endParaRPr lang="en-US" dirty="0"/>
          </a:p>
        </p:txBody>
      </p:sp>
      <p:sp>
        <p:nvSpPr>
          <p:cNvPr id="55" name="Rectangle 54"/>
          <p:cNvSpPr/>
          <p:nvPr/>
        </p:nvSpPr>
        <p:spPr>
          <a:xfrm>
            <a:off x="8077935" y="32814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sp>
        <p:nvSpPr>
          <p:cNvPr id="57" name="Rectangle 56"/>
          <p:cNvSpPr/>
          <p:nvPr/>
        </p:nvSpPr>
        <p:spPr>
          <a:xfrm>
            <a:off x="991335" y="2590800"/>
            <a:ext cx="22860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OPC</a:t>
            </a:r>
            <a:br>
              <a:rPr lang="en-US" dirty="0" smtClean="0"/>
            </a:br>
            <a:r>
              <a:rPr lang="en-US" dirty="0" smtClean="0"/>
              <a:t>“swc1”</a:t>
            </a:r>
            <a:endParaRPr lang="en-US" dirty="0"/>
          </a:p>
        </p:txBody>
      </p:sp>
      <p:sp>
        <p:nvSpPr>
          <p:cNvPr id="58" name="Rectangle 57"/>
          <p:cNvSpPr/>
          <p:nvPr/>
        </p:nvSpPr>
        <p:spPr>
          <a:xfrm>
            <a:off x="3277335" y="2596745"/>
            <a:ext cx="1371600"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FREG</a:t>
            </a:r>
            <a:r>
              <a:rPr lang="en-US" dirty="0"/>
              <a:t/>
            </a:r>
            <a:br>
              <a:rPr lang="en-US" dirty="0"/>
            </a:br>
            <a:r>
              <a:rPr lang="en-US" dirty="0" smtClean="0"/>
              <a:t>0x17</a:t>
            </a:r>
            <a:endParaRPr lang="en-US" dirty="0"/>
          </a:p>
        </p:txBody>
      </p:sp>
      <p:sp>
        <p:nvSpPr>
          <p:cNvPr id="59" name="Rectangle 58"/>
          <p:cNvSpPr/>
          <p:nvPr/>
        </p:nvSpPr>
        <p:spPr>
          <a:xfrm>
            <a:off x="4648935" y="2590800"/>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60" name="Rectangle 59"/>
          <p:cNvSpPr/>
          <p:nvPr/>
        </p:nvSpPr>
        <p:spPr>
          <a:xfrm>
            <a:off x="5124079" y="2590800"/>
            <a:ext cx="1851167"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a:t>
            </a:r>
            <a:br>
              <a:rPr lang="en-US" dirty="0" smtClean="0"/>
            </a:br>
            <a:r>
              <a:rPr lang="en-US" dirty="0" smtClean="0"/>
              <a:t>0xFFFF85BA</a:t>
            </a:r>
            <a:endParaRPr lang="en-US" dirty="0"/>
          </a:p>
        </p:txBody>
      </p:sp>
      <p:sp>
        <p:nvSpPr>
          <p:cNvPr id="61" name="Rectangle 60"/>
          <p:cNvSpPr/>
          <p:nvPr/>
        </p:nvSpPr>
        <p:spPr>
          <a:xfrm>
            <a:off x="6975246" y="25956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62" name="Rectangle 61"/>
          <p:cNvSpPr/>
          <p:nvPr/>
        </p:nvSpPr>
        <p:spPr>
          <a:xfrm>
            <a:off x="7432446" y="2595655"/>
            <a:ext cx="645489" cy="52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GPR</a:t>
            </a:r>
            <a:br>
              <a:rPr lang="en-US" dirty="0" smtClean="0"/>
            </a:br>
            <a:r>
              <a:rPr lang="en-US" dirty="0" smtClean="0"/>
              <a:t>0x19</a:t>
            </a:r>
            <a:endParaRPr lang="en-US" dirty="0"/>
          </a:p>
        </p:txBody>
      </p:sp>
      <p:sp>
        <p:nvSpPr>
          <p:cNvPr id="63" name="Rectangle 62"/>
          <p:cNvSpPr/>
          <p:nvPr/>
        </p:nvSpPr>
        <p:spPr>
          <a:xfrm>
            <a:off x="8077935" y="2595655"/>
            <a:ext cx="457200" cy="5274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t>
            </a:r>
          </a:p>
        </p:txBody>
      </p:sp>
      <p:sp>
        <p:nvSpPr>
          <p:cNvPr id="14" name="Rectangle 13"/>
          <p:cNvSpPr/>
          <p:nvPr/>
        </p:nvSpPr>
        <p:spPr>
          <a:xfrm>
            <a:off x="1600935" y="4416458"/>
            <a:ext cx="1905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require !</a:t>
            </a:r>
            <a:r>
              <a:rPr lang="en-US" dirty="0" err="1" smtClean="0"/>
              <a:t>strcmp</a:t>
            </a:r>
            <a:r>
              <a:rPr lang="en-US" dirty="0" smtClean="0"/>
              <a:t>()</a:t>
            </a:r>
            <a:endParaRPr lang="en-US" dirty="0"/>
          </a:p>
        </p:txBody>
      </p:sp>
      <p:sp>
        <p:nvSpPr>
          <p:cNvPr id="65" name="Rectangle 64"/>
          <p:cNvSpPr/>
          <p:nvPr/>
        </p:nvSpPr>
        <p:spPr>
          <a:xfrm>
            <a:off x="5070246" y="1524000"/>
            <a:ext cx="1905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hamming()</a:t>
            </a:r>
            <a:endParaRPr lang="en-US" dirty="0"/>
          </a:p>
        </p:txBody>
      </p:sp>
      <p:sp>
        <p:nvSpPr>
          <p:cNvPr id="66" name="Rectangle 65"/>
          <p:cNvSpPr/>
          <p:nvPr/>
        </p:nvSpPr>
        <p:spPr>
          <a:xfrm>
            <a:off x="5715735" y="4419600"/>
            <a:ext cx="1905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strcmp</a:t>
            </a:r>
            <a:r>
              <a:rPr lang="en-US" dirty="0" smtClean="0"/>
              <a:t>()</a:t>
            </a:r>
            <a:endParaRPr lang="en-US" dirty="0"/>
          </a:p>
        </p:txBody>
      </p:sp>
      <p:cxnSp>
        <p:nvCxnSpPr>
          <p:cNvPr id="16" name="Curved Connector 15"/>
          <p:cNvCxnSpPr>
            <a:stCxn id="66" idx="0"/>
            <a:endCxn id="55" idx="2"/>
          </p:cNvCxnSpPr>
          <p:nvPr/>
        </p:nvCxnSpPr>
        <p:spPr>
          <a:xfrm rot="5400000" flipH="1" flipV="1">
            <a:off x="7182040" y="3295105"/>
            <a:ext cx="610690" cy="1638300"/>
          </a:xfrm>
          <a:prstGeom prst="curvedConnector3">
            <a:avLst/>
          </a:prstGeom>
          <a:ln>
            <a:tailEnd type="arrow"/>
          </a:ln>
        </p:spPr>
        <p:style>
          <a:lnRef idx="1">
            <a:schemeClr val="dk1"/>
          </a:lnRef>
          <a:fillRef idx="0">
            <a:schemeClr val="dk1"/>
          </a:fillRef>
          <a:effectRef idx="0">
            <a:schemeClr val="dk1"/>
          </a:effectRef>
          <a:fontRef idx="minor">
            <a:schemeClr val="tx1"/>
          </a:fontRef>
        </p:style>
      </p:cxnSp>
      <p:cxnSp>
        <p:nvCxnSpPr>
          <p:cNvPr id="67" name="Curved Connector 66"/>
          <p:cNvCxnSpPr>
            <a:stCxn id="66" idx="0"/>
            <a:endCxn id="53" idx="2"/>
          </p:cNvCxnSpPr>
          <p:nvPr/>
        </p:nvCxnSpPr>
        <p:spPr>
          <a:xfrm rot="5400000" flipH="1" flipV="1">
            <a:off x="6630695" y="3846450"/>
            <a:ext cx="610690" cy="535611"/>
          </a:xfrm>
          <a:prstGeom prst="curvedConnector3">
            <a:avLst/>
          </a:prstGeom>
          <a:ln>
            <a:tailEnd type="arrow"/>
          </a:ln>
        </p:spPr>
        <p:style>
          <a:lnRef idx="1">
            <a:schemeClr val="dk1"/>
          </a:lnRef>
          <a:fillRef idx="0">
            <a:schemeClr val="dk1"/>
          </a:fillRef>
          <a:effectRef idx="0">
            <a:schemeClr val="dk1"/>
          </a:effectRef>
          <a:fontRef idx="minor">
            <a:schemeClr val="tx1"/>
          </a:fontRef>
        </p:style>
      </p:cxnSp>
      <p:cxnSp>
        <p:nvCxnSpPr>
          <p:cNvPr id="68" name="Curved Connector 67"/>
          <p:cNvCxnSpPr>
            <a:stCxn id="66" idx="0"/>
            <a:endCxn id="51" idx="2"/>
          </p:cNvCxnSpPr>
          <p:nvPr/>
        </p:nvCxnSpPr>
        <p:spPr>
          <a:xfrm rot="16200000" flipV="1">
            <a:off x="5465113" y="3216478"/>
            <a:ext cx="615545" cy="179070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69" name="Curved Connector 68"/>
          <p:cNvCxnSpPr>
            <a:endCxn id="49" idx="2"/>
          </p:cNvCxnSpPr>
          <p:nvPr/>
        </p:nvCxnSpPr>
        <p:spPr>
          <a:xfrm rot="16200000" flipV="1">
            <a:off x="2056734" y="3881657"/>
            <a:ext cx="612403" cy="45720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73" name="Curved Connector 72"/>
          <p:cNvCxnSpPr>
            <a:endCxn id="58" idx="0"/>
          </p:cNvCxnSpPr>
          <p:nvPr/>
        </p:nvCxnSpPr>
        <p:spPr>
          <a:xfrm rot="10800000" flipV="1">
            <a:off x="3963136" y="2057401"/>
            <a:ext cx="2057403" cy="539344"/>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76" name="Curved Connector 75"/>
          <p:cNvCxnSpPr>
            <a:endCxn id="60" idx="0"/>
          </p:cNvCxnSpPr>
          <p:nvPr/>
        </p:nvCxnSpPr>
        <p:spPr>
          <a:xfrm rot="16200000" flipH="1">
            <a:off x="5768402" y="2309538"/>
            <a:ext cx="533399" cy="29124"/>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79" name="Curved Connector 78"/>
          <p:cNvCxnSpPr>
            <a:endCxn id="62" idx="0"/>
          </p:cNvCxnSpPr>
          <p:nvPr/>
        </p:nvCxnSpPr>
        <p:spPr>
          <a:xfrm>
            <a:off x="6049666" y="2057401"/>
            <a:ext cx="1705525" cy="538254"/>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p:cNvCxnSpPr>
            <a:stCxn id="49" idx="0"/>
            <a:endCxn id="57" idx="2"/>
          </p:cNvCxnSpPr>
          <p:nvPr/>
        </p:nvCxnSpPr>
        <p:spPr>
          <a:xfrm flipV="1">
            <a:off x="2134335" y="3118255"/>
            <a:ext cx="0" cy="158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stCxn id="58" idx="2"/>
            <a:endCxn id="50" idx="0"/>
          </p:cNvCxnSpPr>
          <p:nvPr/>
        </p:nvCxnSpPr>
        <p:spPr>
          <a:xfrm>
            <a:off x="3963135" y="3124200"/>
            <a:ext cx="0" cy="158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60" idx="2"/>
            <a:endCxn id="52" idx="0"/>
          </p:cNvCxnSpPr>
          <p:nvPr/>
        </p:nvCxnSpPr>
        <p:spPr>
          <a:xfrm>
            <a:off x="6049663" y="3118255"/>
            <a:ext cx="0" cy="158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62" idx="2"/>
            <a:endCxn id="54" idx="0"/>
          </p:cNvCxnSpPr>
          <p:nvPr/>
        </p:nvCxnSpPr>
        <p:spPr>
          <a:xfrm>
            <a:off x="7755191" y="3123110"/>
            <a:ext cx="0" cy="158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a:stCxn id="51" idx="0"/>
            <a:endCxn id="59" idx="2"/>
          </p:cNvCxnSpPr>
          <p:nvPr/>
        </p:nvCxnSpPr>
        <p:spPr>
          <a:xfrm flipV="1">
            <a:off x="4877535" y="3118255"/>
            <a:ext cx="0" cy="158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p:cNvCxnSpPr>
            <a:stCxn id="53" idx="0"/>
            <a:endCxn id="61" idx="2"/>
          </p:cNvCxnSpPr>
          <p:nvPr/>
        </p:nvCxnSpPr>
        <p:spPr>
          <a:xfrm flipV="1">
            <a:off x="7203846" y="3123110"/>
            <a:ext cx="0" cy="158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0" name="Straight Arrow Connector 109"/>
          <p:cNvCxnSpPr>
            <a:stCxn id="55" idx="0"/>
            <a:endCxn id="63" idx="2"/>
          </p:cNvCxnSpPr>
          <p:nvPr/>
        </p:nvCxnSpPr>
        <p:spPr>
          <a:xfrm flipV="1">
            <a:off x="8306535" y="3123110"/>
            <a:ext cx="0" cy="158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3" name="Rectangle 112"/>
          <p:cNvSpPr/>
          <p:nvPr/>
        </p:nvSpPr>
        <p:spPr>
          <a:xfrm>
            <a:off x="990601" y="1524002"/>
            <a:ext cx="2286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quantity/type check</a:t>
            </a:r>
            <a:endParaRPr lang="en-US" dirty="0"/>
          </a:p>
        </p:txBody>
      </p:sp>
      <p:cxnSp>
        <p:nvCxnSpPr>
          <p:cNvPr id="114" name="Curved Connector 113"/>
          <p:cNvCxnSpPr>
            <a:stCxn id="113" idx="1"/>
            <a:endCxn id="49" idx="1"/>
          </p:cNvCxnSpPr>
          <p:nvPr/>
        </p:nvCxnSpPr>
        <p:spPr>
          <a:xfrm rot="10800000" flipH="1" flipV="1">
            <a:off x="990601" y="1790702"/>
            <a:ext cx="734" cy="1749626"/>
          </a:xfrm>
          <a:prstGeom prst="curvedConnector3">
            <a:avLst>
              <a:gd name="adj1" fmla="val -58771798"/>
            </a:avLst>
          </a:prstGeom>
          <a:ln>
            <a:tailEnd type="arrow"/>
          </a:ln>
        </p:spPr>
        <p:style>
          <a:lnRef idx="1">
            <a:schemeClr val="dk1"/>
          </a:lnRef>
          <a:fillRef idx="0">
            <a:schemeClr val="dk1"/>
          </a:fillRef>
          <a:effectRef idx="0">
            <a:schemeClr val="dk1"/>
          </a:effectRef>
          <a:fontRef idx="minor">
            <a:schemeClr val="tx1"/>
          </a:fontRef>
        </p:style>
      </p:cxnSp>
      <p:cxnSp>
        <p:nvCxnSpPr>
          <p:cNvPr id="117" name="Curved Connector 116"/>
          <p:cNvCxnSpPr>
            <a:stCxn id="113" idx="1"/>
            <a:endCxn id="57" idx="1"/>
          </p:cNvCxnSpPr>
          <p:nvPr/>
        </p:nvCxnSpPr>
        <p:spPr>
          <a:xfrm rot="10800000" flipH="1" flipV="1">
            <a:off x="990601" y="1790702"/>
            <a:ext cx="734" cy="1063826"/>
          </a:xfrm>
          <a:prstGeom prst="curvedConnector3">
            <a:avLst>
              <a:gd name="adj1" fmla="val -31144414"/>
            </a:avLst>
          </a:prstGeom>
          <a:ln>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838200" y="5638800"/>
            <a:ext cx="6782535" cy="646331"/>
          </a:xfrm>
          <a:prstGeom prst="rect">
            <a:avLst/>
          </a:prstGeom>
          <a:noFill/>
        </p:spPr>
        <p:txBody>
          <a:bodyPr wrap="square" rtlCol="0">
            <a:spAutoFit/>
          </a:bodyPr>
          <a:lstStyle/>
          <a:p>
            <a:r>
              <a:rPr lang="en-US" dirty="0" err="1" smtClean="0"/>
              <a:t>Assemble.cpp</a:t>
            </a:r>
            <a:r>
              <a:rPr lang="en-US" dirty="0" smtClean="0"/>
              <a:t> PPC</a:t>
            </a:r>
          </a:p>
          <a:p>
            <a:r>
              <a:rPr lang="en-US" dirty="0" err="1" smtClean="0"/>
              <a:t>Assemble.cpp</a:t>
            </a:r>
            <a:r>
              <a:rPr lang="en-US" dirty="0" smtClean="0"/>
              <a:t> MIPS</a:t>
            </a:r>
            <a:endParaRPr lang="en-US" dirty="0"/>
          </a:p>
        </p:txBody>
      </p:sp>
    </p:spTree>
    <p:extLst>
      <p:ext uri="{BB962C8B-B14F-4D97-AF65-F5344CB8AC3E}">
        <p14:creationId xmlns:p14="http://schemas.microsoft.com/office/powerpoint/2010/main" val="80873942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Vanilla Genetic Algorithm</a:t>
            </a:r>
            <a:endParaRPr lang="en-US" dirty="0"/>
          </a:p>
        </p:txBody>
      </p:sp>
      <p:sp>
        <p:nvSpPr>
          <p:cNvPr id="3" name="Content Placeholder 2"/>
          <p:cNvSpPr>
            <a:spLocks noGrp="1"/>
          </p:cNvSpPr>
          <p:nvPr>
            <p:ph idx="1"/>
          </p:nvPr>
        </p:nvSpPr>
        <p:spPr>
          <a:xfrm>
            <a:off x="0" y="572105"/>
            <a:ext cx="9144000" cy="3009295"/>
          </a:xfrm>
        </p:spPr>
        <p:txBody>
          <a:bodyPr/>
          <a:lstStyle/>
          <a:p>
            <a:pPr marL="742950" indent="-742950">
              <a:buFont typeface="+mj-lt"/>
              <a:buAutoNum type="arabicPeriod"/>
            </a:pPr>
            <a:r>
              <a:rPr lang="en-US" sz="3600" strike="sngStrike" dirty="0"/>
              <a:t>Where </a:t>
            </a:r>
            <a:r>
              <a:rPr lang="en-US" sz="3600" strike="sngStrike" dirty="0" smtClean="0"/>
              <a:t>to start?</a:t>
            </a:r>
            <a:endParaRPr lang="en-US" sz="3600" strike="sngStrike" dirty="0"/>
          </a:p>
          <a:p>
            <a:pPr marL="742950" indent="-742950">
              <a:buFont typeface="+mj-lt"/>
              <a:buAutoNum type="arabicPeriod"/>
            </a:pPr>
            <a:r>
              <a:rPr lang="en-US" sz="3600" strike="sngStrike" dirty="0" smtClean="0"/>
              <a:t>What fitness function?</a:t>
            </a:r>
          </a:p>
          <a:p>
            <a:pPr marL="742950" indent="-742950">
              <a:buFont typeface="+mj-lt"/>
              <a:buAutoNum type="arabicPeriod"/>
            </a:pPr>
            <a:r>
              <a:rPr lang="en-US" sz="3600" dirty="0" smtClean="0"/>
              <a:t>How to converge?</a:t>
            </a:r>
          </a:p>
        </p:txBody>
      </p:sp>
      <p:sp>
        <p:nvSpPr>
          <p:cNvPr id="4" name="Content Placeholder 2"/>
          <p:cNvSpPr txBox="1">
            <a:spLocks/>
          </p:cNvSpPr>
          <p:nvPr/>
        </p:nvSpPr>
        <p:spPr>
          <a:xfrm>
            <a:off x="12700" y="5778500"/>
            <a:ext cx="9144000" cy="1066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rgbClr val="E46C0A"/>
                </a:solidFill>
              </a:rPr>
              <a:t>The remainder of this talk solves these problems.</a:t>
            </a:r>
          </a:p>
        </p:txBody>
      </p:sp>
    </p:spTree>
    <p:extLst>
      <p:ext uri="{BB962C8B-B14F-4D97-AF65-F5344CB8AC3E}">
        <p14:creationId xmlns:p14="http://schemas.microsoft.com/office/powerpoint/2010/main" val="108268262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failure, what direction?</a:t>
            </a:r>
            <a:endParaRPr lang="en-US" dirty="0"/>
          </a:p>
        </p:txBody>
      </p:sp>
      <p:sp>
        <p:nvSpPr>
          <p:cNvPr id="4" name="Rectangle 3"/>
          <p:cNvSpPr/>
          <p:nvPr/>
        </p:nvSpPr>
        <p:spPr>
          <a:xfrm>
            <a:off x="228600" y="803317"/>
            <a:ext cx="4038600" cy="5744823"/>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sz="3200" dirty="0">
              <a:solidFill>
                <a:srgbClr val="000000"/>
              </a:solidFill>
            </a:endParaRPr>
          </a:p>
        </p:txBody>
      </p:sp>
      <p:sp>
        <p:nvSpPr>
          <p:cNvPr id="5" name="Diamond 4"/>
          <p:cNvSpPr/>
          <p:nvPr/>
        </p:nvSpPr>
        <p:spPr>
          <a:xfrm>
            <a:off x="1447800" y="4631473"/>
            <a:ext cx="1270000" cy="1295400"/>
          </a:xfrm>
          <a:prstGeom prst="diamon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extBox 5"/>
          <p:cNvSpPr txBox="1"/>
          <p:nvPr/>
        </p:nvSpPr>
        <p:spPr>
          <a:xfrm>
            <a:off x="2057400" y="5938541"/>
            <a:ext cx="609600" cy="369332"/>
          </a:xfrm>
          <a:prstGeom prst="rect">
            <a:avLst/>
          </a:prstGeom>
          <a:noFill/>
        </p:spPr>
        <p:txBody>
          <a:bodyPr wrap="square" rtlCol="0">
            <a:spAutoFit/>
          </a:bodyPr>
          <a:lstStyle/>
          <a:p>
            <a:r>
              <a:rPr lang="en-US" dirty="0" smtClean="0">
                <a:solidFill>
                  <a:srgbClr val="008000"/>
                </a:solidFill>
              </a:rPr>
              <a:t>yes</a:t>
            </a:r>
            <a:endParaRPr lang="en-US" dirty="0">
              <a:solidFill>
                <a:srgbClr val="008000"/>
              </a:solidFill>
            </a:endParaRPr>
          </a:p>
        </p:txBody>
      </p:sp>
      <p:sp>
        <p:nvSpPr>
          <p:cNvPr id="7" name="TextBox 6"/>
          <p:cNvSpPr txBox="1"/>
          <p:nvPr/>
        </p:nvSpPr>
        <p:spPr>
          <a:xfrm>
            <a:off x="1473200" y="5088673"/>
            <a:ext cx="1219200" cy="369332"/>
          </a:xfrm>
          <a:prstGeom prst="rect">
            <a:avLst/>
          </a:prstGeom>
          <a:noFill/>
        </p:spPr>
        <p:txBody>
          <a:bodyPr wrap="square" rtlCol="0">
            <a:spAutoFit/>
          </a:bodyPr>
          <a:lstStyle/>
          <a:p>
            <a:pPr algn="ctr"/>
            <a:r>
              <a:rPr lang="en-US" dirty="0" smtClean="0"/>
              <a:t>MATCH?</a:t>
            </a:r>
            <a:endParaRPr lang="en-US" dirty="0"/>
          </a:p>
        </p:txBody>
      </p:sp>
      <p:sp>
        <p:nvSpPr>
          <p:cNvPr id="8" name="Rectangle 7"/>
          <p:cNvSpPr/>
          <p:nvPr/>
        </p:nvSpPr>
        <p:spPr>
          <a:xfrm>
            <a:off x="1092200" y="3881141"/>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1092200" y="3957341"/>
            <a:ext cx="1981200" cy="369332"/>
          </a:xfrm>
          <a:prstGeom prst="rect">
            <a:avLst/>
          </a:prstGeom>
          <a:noFill/>
        </p:spPr>
        <p:txBody>
          <a:bodyPr wrap="square" rtlCol="0">
            <a:spAutoFit/>
          </a:bodyPr>
          <a:lstStyle/>
          <a:p>
            <a:pPr algn="ctr"/>
            <a:r>
              <a:rPr lang="en-US" dirty="0" smtClean="0"/>
              <a:t>DISASSEMBLER</a:t>
            </a:r>
            <a:endParaRPr lang="en-US" dirty="0"/>
          </a:p>
        </p:txBody>
      </p:sp>
      <p:cxnSp>
        <p:nvCxnSpPr>
          <p:cNvPr id="10" name="Straight Arrow Connector 9"/>
          <p:cNvCxnSpPr>
            <a:endCxn id="5" idx="0"/>
          </p:cNvCxnSpPr>
          <p:nvPr/>
        </p:nvCxnSpPr>
        <p:spPr>
          <a:xfrm>
            <a:off x="2082800" y="4414540"/>
            <a:ext cx="0" cy="2169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381000" y="1133062"/>
            <a:ext cx="32766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762000" y="1209262"/>
            <a:ext cx="1219200" cy="369332"/>
          </a:xfrm>
          <a:prstGeom prst="rect">
            <a:avLst/>
          </a:prstGeom>
          <a:noFill/>
        </p:spPr>
        <p:txBody>
          <a:bodyPr wrap="square" rtlCol="0">
            <a:spAutoFit/>
          </a:bodyPr>
          <a:lstStyle/>
          <a:p>
            <a:pPr algn="ctr"/>
            <a:r>
              <a:rPr lang="en-US" dirty="0" smtClean="0"/>
              <a:t>GUESS</a:t>
            </a:r>
            <a:endParaRPr lang="en-US" dirty="0"/>
          </a:p>
        </p:txBody>
      </p:sp>
      <p:cxnSp>
        <p:nvCxnSpPr>
          <p:cNvPr id="13" name="Straight Arrow Connector 12"/>
          <p:cNvCxnSpPr/>
          <p:nvPr/>
        </p:nvCxnSpPr>
        <p:spPr>
          <a:xfrm>
            <a:off x="2065779" y="3347741"/>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Connector 13"/>
          <p:cNvCxnSpPr>
            <a:stCxn id="5" idx="3"/>
          </p:cNvCxnSpPr>
          <p:nvPr/>
        </p:nvCxnSpPr>
        <p:spPr>
          <a:xfrm flipV="1">
            <a:off x="2717800" y="5273339"/>
            <a:ext cx="1320800" cy="583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4038600" y="1366542"/>
            <a:ext cx="0" cy="390679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a:off x="3657600" y="1366541"/>
            <a:ext cx="381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743200" y="4904007"/>
            <a:ext cx="6096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18" name="Content Placeholder 2"/>
          <p:cNvSpPr>
            <a:spLocks noGrp="1"/>
          </p:cNvSpPr>
          <p:nvPr>
            <p:ph idx="1"/>
          </p:nvPr>
        </p:nvSpPr>
        <p:spPr>
          <a:xfrm>
            <a:off x="381000" y="1693985"/>
            <a:ext cx="3276600" cy="1900485"/>
          </a:xfrm>
          <a:solidFill>
            <a:schemeClr val="bg1">
              <a:lumMod val="85000"/>
            </a:schemeClr>
          </a:solidFill>
        </p:spPr>
        <p:txBody>
          <a:bodyPr/>
          <a:lstStyle/>
          <a:p>
            <a:pPr marL="0" indent="0">
              <a:buNone/>
            </a:pPr>
            <a:r>
              <a:rPr lang="en-US" sz="1000" dirty="0" smtClean="0"/>
              <a:t>. . .</a:t>
            </a:r>
            <a:br>
              <a:rPr lang="en-US" sz="1000" dirty="0" smtClean="0"/>
            </a:br>
            <a:r>
              <a:rPr lang="en-US" sz="1000" dirty="0" smtClean="0"/>
              <a:t>case “</a:t>
            </a:r>
            <a:r>
              <a:rPr lang="en-US" sz="1000" dirty="0" err="1" smtClean="0"/>
              <a:t>andc</a:t>
            </a:r>
            <a:r>
              <a:rPr lang="en-US" sz="1000" dirty="0" smtClean="0"/>
              <a:t> </a:t>
            </a:r>
            <a:r>
              <a:rPr lang="en-US" sz="1000" dirty="0"/>
              <a:t>GPR , GPR , </a:t>
            </a:r>
            <a:r>
              <a:rPr lang="en-US" sz="1000" dirty="0" smtClean="0"/>
              <a:t>GPR”:</a:t>
            </a:r>
            <a:br>
              <a:rPr lang="en-US" sz="1000" dirty="0" smtClean="0"/>
            </a:br>
            <a:r>
              <a:rPr lang="en-US" sz="1000" dirty="0" smtClean="0"/>
              <a:t>case “</a:t>
            </a:r>
            <a:r>
              <a:rPr lang="en-US" sz="1000" dirty="0" err="1" smtClean="0"/>
              <a:t>andc</a:t>
            </a:r>
            <a:r>
              <a:rPr lang="en-US" sz="1000" dirty="0" smtClean="0"/>
              <a:t> . GPR , GPR , GPR”:</a:t>
            </a:r>
            <a:br>
              <a:rPr lang="en-US" sz="1000" dirty="0" smtClean="0"/>
            </a:br>
            <a:r>
              <a:rPr lang="en-US" sz="1000" dirty="0" smtClean="0"/>
              <a:t>case “</a:t>
            </a:r>
            <a:r>
              <a:rPr lang="en-US" sz="1000" dirty="0" err="1" smtClean="0"/>
              <a:t>andi</a:t>
            </a:r>
            <a:r>
              <a:rPr lang="en-US" sz="1000" dirty="0" smtClean="0"/>
              <a:t> . GPR , GPR , NUM”:</a:t>
            </a:r>
            <a:br>
              <a:rPr lang="en-US" sz="1000" dirty="0" smtClean="0"/>
            </a:br>
            <a:r>
              <a:rPr lang="en-US" sz="1000" dirty="0" smtClean="0"/>
              <a:t>case “</a:t>
            </a:r>
            <a:r>
              <a:rPr lang="en-US" sz="1000" dirty="0" err="1" smtClean="0"/>
              <a:t>andis</a:t>
            </a:r>
            <a:r>
              <a:rPr lang="en-US" sz="1000" dirty="0" smtClean="0"/>
              <a:t> . GPR , GPR , NUM”:</a:t>
            </a:r>
            <a:br>
              <a:rPr lang="en-US" sz="1000" dirty="0" smtClean="0"/>
            </a:br>
            <a:r>
              <a:rPr lang="en-US" sz="1000" dirty="0" smtClean="0"/>
              <a:t>case “</a:t>
            </a:r>
            <a:r>
              <a:rPr lang="en-US" sz="1000" dirty="0" err="1" smtClean="0"/>
              <a:t>bdnz</a:t>
            </a:r>
            <a:r>
              <a:rPr lang="en-US" sz="1000" dirty="0" smtClean="0"/>
              <a:t> NUM”:</a:t>
            </a:r>
            <a:br>
              <a:rPr lang="en-US" sz="1000" dirty="0" smtClean="0"/>
            </a:br>
            <a:r>
              <a:rPr lang="en-US" sz="1000" dirty="0" smtClean="0"/>
              <a:t>case “</a:t>
            </a:r>
            <a:r>
              <a:rPr lang="en-US" sz="1000" dirty="0" err="1" smtClean="0"/>
              <a:t>bdnz</a:t>
            </a:r>
            <a:r>
              <a:rPr lang="en-US" sz="1000" dirty="0" smtClean="0"/>
              <a:t>”:</a:t>
            </a:r>
            <a:br>
              <a:rPr lang="en-US" sz="1000" dirty="0" smtClean="0"/>
            </a:br>
            <a:r>
              <a:rPr lang="en-US" sz="1000" dirty="0" smtClean="0"/>
              <a:t>case “</a:t>
            </a:r>
            <a:r>
              <a:rPr lang="en-US" sz="1000" dirty="0" err="1" smtClean="0"/>
              <a:t>bdnz</a:t>
            </a:r>
            <a:r>
              <a:rPr lang="en-US" sz="1000" dirty="0" smtClean="0"/>
              <a:t> </a:t>
            </a:r>
            <a:r>
              <a:rPr lang="mr-IN" sz="1000" dirty="0" smtClean="0"/>
              <a:t>–</a:t>
            </a:r>
            <a:r>
              <a:rPr lang="en-US" sz="1000" dirty="0" smtClean="0"/>
              <a:t> NUM”:</a:t>
            </a:r>
            <a:br>
              <a:rPr lang="en-US" sz="1000" dirty="0" smtClean="0"/>
            </a:br>
            <a:r>
              <a:rPr lang="en-US" sz="1000" dirty="0" smtClean="0"/>
              <a:t>case “</a:t>
            </a:r>
            <a:r>
              <a:rPr lang="en-US" sz="1000" dirty="0" err="1" smtClean="0"/>
              <a:t>bdnz</a:t>
            </a:r>
            <a:r>
              <a:rPr lang="en-US" sz="1000" dirty="0" smtClean="0"/>
              <a:t> </a:t>
            </a:r>
            <a:r>
              <a:rPr lang="mr-IN" sz="1000" dirty="0" smtClean="0"/>
              <a:t>–</a:t>
            </a:r>
            <a:r>
              <a:rPr lang="en-US" sz="1000" dirty="0" smtClean="0"/>
              <a:t>”:</a:t>
            </a:r>
            <a:br>
              <a:rPr lang="en-US" sz="1000" dirty="0" smtClean="0"/>
            </a:br>
            <a:r>
              <a:rPr lang="en-US" sz="1000" dirty="0" smtClean="0"/>
              <a:t>case “</a:t>
            </a:r>
            <a:r>
              <a:rPr lang="en-US" sz="1000" dirty="0" err="1" smtClean="0"/>
              <a:t>bdnz</a:t>
            </a:r>
            <a:r>
              <a:rPr lang="en-US" sz="1000" dirty="0" smtClean="0"/>
              <a:t> + NUM”:</a:t>
            </a:r>
            <a:br>
              <a:rPr lang="en-US" sz="1000" dirty="0" smtClean="0"/>
            </a:br>
            <a:r>
              <a:rPr lang="en-US" sz="1000" dirty="0" smtClean="0"/>
              <a:t>. . .</a:t>
            </a:r>
            <a:endParaRPr lang="en-US" sz="1000" dirty="0"/>
          </a:p>
        </p:txBody>
      </p:sp>
      <p:cxnSp>
        <p:nvCxnSpPr>
          <p:cNvPr id="19" name="Straight Arrow Connector 18"/>
          <p:cNvCxnSpPr/>
          <p:nvPr/>
        </p:nvCxnSpPr>
        <p:spPr>
          <a:xfrm>
            <a:off x="2082800" y="5938541"/>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4038600" y="1366541"/>
            <a:ext cx="990600" cy="843259"/>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029200" y="914400"/>
            <a:ext cx="4114800" cy="1477328"/>
          </a:xfrm>
          <a:prstGeom prst="rect">
            <a:avLst/>
          </a:prstGeom>
          <a:noFill/>
        </p:spPr>
        <p:txBody>
          <a:bodyPr wrap="square" rtlCol="0">
            <a:spAutoFit/>
          </a:bodyPr>
          <a:lstStyle/>
          <a:p>
            <a:r>
              <a:rPr lang="en-US" b="1" dirty="0" smtClean="0">
                <a:solidFill>
                  <a:srgbClr val="FF0000"/>
                </a:solidFill>
                <a:latin typeface="Lucida Console"/>
                <a:cs typeface="Lucida Console"/>
              </a:rPr>
              <a:t>What do we do on guess #2?</a:t>
            </a:r>
            <a:br>
              <a:rPr lang="en-US" b="1" dirty="0" smtClean="0">
                <a:solidFill>
                  <a:srgbClr val="FF0000"/>
                </a:solidFill>
                <a:latin typeface="Lucida Console"/>
                <a:cs typeface="Lucida Console"/>
              </a:rPr>
            </a:br>
            <a:r>
              <a:rPr lang="mr-IN" b="1" dirty="0" smtClean="0">
                <a:solidFill>
                  <a:srgbClr val="FF0000"/>
                </a:solidFill>
                <a:latin typeface="Lucida Console"/>
                <a:cs typeface="Lucida Console"/>
              </a:rPr>
              <a:t>…</a:t>
            </a:r>
            <a:r>
              <a:rPr lang="en-US" b="1" dirty="0" smtClean="0">
                <a:solidFill>
                  <a:srgbClr val="FF0000"/>
                </a:solidFill>
                <a:latin typeface="Lucida Console"/>
                <a:cs typeface="Lucida Console"/>
              </a:rPr>
              <a:t>on guess #3?</a:t>
            </a:r>
            <a:br>
              <a:rPr lang="en-US" b="1" dirty="0" smtClean="0">
                <a:solidFill>
                  <a:srgbClr val="FF0000"/>
                </a:solidFill>
                <a:latin typeface="Lucida Console"/>
                <a:cs typeface="Lucida Console"/>
              </a:rPr>
            </a:br>
            <a:r>
              <a:rPr lang="mr-IN" b="1" dirty="0" smtClean="0">
                <a:solidFill>
                  <a:srgbClr val="FF0000"/>
                </a:solidFill>
                <a:latin typeface="Lucida Console"/>
                <a:cs typeface="Lucida Console"/>
              </a:rPr>
              <a:t>…</a:t>
            </a:r>
            <a:r>
              <a:rPr lang="en-US" b="1" dirty="0" smtClean="0">
                <a:solidFill>
                  <a:srgbClr val="FF0000"/>
                </a:solidFill>
                <a:latin typeface="Lucida Console"/>
                <a:cs typeface="Lucida Console"/>
              </a:rPr>
              <a:t>on guess #4?</a:t>
            </a:r>
            <a:br>
              <a:rPr lang="en-US" b="1" dirty="0" smtClean="0">
                <a:solidFill>
                  <a:srgbClr val="FF0000"/>
                </a:solidFill>
                <a:latin typeface="Lucida Console"/>
                <a:cs typeface="Lucida Console"/>
              </a:rPr>
            </a:br>
            <a:r>
              <a:rPr lang="en-US" b="1" dirty="0" smtClean="0">
                <a:solidFill>
                  <a:srgbClr val="FF0000"/>
                </a:solidFill>
                <a:latin typeface="Lucida Console"/>
                <a:cs typeface="Lucida Console"/>
              </a:rPr>
              <a:t/>
            </a:r>
            <a:br>
              <a:rPr lang="en-US" b="1" dirty="0" smtClean="0">
                <a:solidFill>
                  <a:srgbClr val="FF0000"/>
                </a:solidFill>
                <a:latin typeface="Lucida Console"/>
                <a:cs typeface="Lucida Console"/>
              </a:rPr>
            </a:br>
            <a:r>
              <a:rPr lang="en-US" b="1" dirty="0" smtClean="0">
                <a:solidFill>
                  <a:srgbClr val="FF0000"/>
                </a:solidFill>
                <a:latin typeface="Lucida Console"/>
                <a:cs typeface="Lucida Console"/>
              </a:rPr>
              <a:t>Randomly toggle bits?</a:t>
            </a:r>
            <a:endParaRPr lang="en-US" b="1" dirty="0">
              <a:solidFill>
                <a:srgbClr val="FF0000"/>
              </a:solidFill>
              <a:latin typeface="Lucida Console"/>
              <a:cs typeface="Lucida Console"/>
            </a:endParaRPr>
          </a:p>
        </p:txBody>
      </p:sp>
    </p:spTree>
    <p:extLst>
      <p:ext uri="{BB962C8B-B14F-4D97-AF65-F5344CB8AC3E}">
        <p14:creationId xmlns:p14="http://schemas.microsoft.com/office/powerpoint/2010/main" val="13262797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Fuzzing Encodings</a:t>
            </a:r>
            <a:endParaRPr lang="en-US" dirty="0"/>
          </a:p>
        </p:txBody>
      </p:sp>
      <p:sp>
        <p:nvSpPr>
          <p:cNvPr id="3" name="Content Placeholder 2"/>
          <p:cNvSpPr>
            <a:spLocks noGrp="1"/>
          </p:cNvSpPr>
          <p:nvPr>
            <p:ph idx="1"/>
          </p:nvPr>
        </p:nvSpPr>
        <p:spPr>
          <a:xfrm>
            <a:off x="0" y="1676400"/>
            <a:ext cx="9144000" cy="4191000"/>
          </a:xfrm>
          <a:solidFill>
            <a:schemeClr val="bg1">
              <a:lumMod val="85000"/>
            </a:schemeClr>
          </a:solidFill>
        </p:spPr>
        <p:txBody>
          <a:bodyPr/>
          <a:lstStyle/>
          <a:p>
            <a:pPr marL="0" indent="0">
              <a:buNone/>
            </a:pPr>
            <a:r>
              <a:rPr lang="en-US" dirty="0">
                <a:solidFill>
                  <a:srgbClr val="008000"/>
                </a:solidFill>
              </a:rPr>
              <a:t>#</a:t>
            </a:r>
            <a:r>
              <a:rPr lang="en-US" dirty="0" smtClean="0">
                <a:solidFill>
                  <a:srgbClr val="008000"/>
                </a:solidFill>
              </a:rPr>
              <a:t> given </a:t>
            </a:r>
            <a:r>
              <a:rPr lang="en-US" dirty="0" err="1" smtClean="0">
                <a:solidFill>
                  <a:srgbClr val="008000"/>
                </a:solidFill>
              </a:rPr>
              <a:t>opc</a:t>
            </a:r>
            <a:r>
              <a:rPr lang="en-US" dirty="0" smtClean="0">
                <a:solidFill>
                  <a:srgbClr val="008000"/>
                </a:solidFill>
              </a:rPr>
              <a:t> with encoding </a:t>
            </a:r>
            <a:r>
              <a:rPr lang="en-US" dirty="0" err="1" smtClean="0">
                <a:solidFill>
                  <a:srgbClr val="008000"/>
                </a:solidFill>
              </a:rPr>
              <a:t>insword</a:t>
            </a:r>
            <a:r>
              <a:rPr lang="en-US" dirty="0" smtClean="0"/>
              <a:t/>
            </a:r>
            <a:br>
              <a:rPr lang="en-US" dirty="0" smtClean="0"/>
            </a:br>
            <a:r>
              <a:rPr lang="en-US" dirty="0" smtClean="0"/>
              <a:t/>
            </a:r>
            <a:br>
              <a:rPr lang="en-US" dirty="0" smtClean="0"/>
            </a:br>
            <a:r>
              <a:rPr lang="en-US" dirty="0" smtClean="0"/>
              <a:t>always1 </a:t>
            </a:r>
            <a:r>
              <a:rPr lang="en-US" dirty="0" smtClean="0">
                <a:solidFill>
                  <a:srgbClr val="3366FF"/>
                </a:solidFill>
              </a:rPr>
              <a:t>=</a:t>
            </a:r>
            <a:r>
              <a:rPr lang="en-US" dirty="0" smtClean="0"/>
              <a:t> </a:t>
            </a:r>
            <a:r>
              <a:rPr lang="en-US" dirty="0" err="1" smtClean="0"/>
              <a:t>insword</a:t>
            </a:r>
            <a:endParaRPr lang="en-US" dirty="0" smtClean="0"/>
          </a:p>
          <a:p>
            <a:pPr marL="0" indent="0">
              <a:buNone/>
            </a:pPr>
            <a:r>
              <a:rPr lang="en-US" dirty="0" smtClean="0"/>
              <a:t>always0 </a:t>
            </a:r>
            <a:r>
              <a:rPr lang="en-US" dirty="0" smtClean="0">
                <a:solidFill>
                  <a:srgbClr val="3366FF"/>
                </a:solidFill>
              </a:rPr>
              <a:t>= ~</a:t>
            </a:r>
            <a:r>
              <a:rPr lang="en-US" dirty="0" err="1" smtClean="0"/>
              <a:t>insword</a:t>
            </a:r>
            <a:endParaRPr lang="en-US" dirty="0" smtClean="0"/>
          </a:p>
          <a:p>
            <a:pPr marL="0" indent="0">
              <a:buNone/>
            </a:pPr>
            <a:r>
              <a:rPr lang="en-US" dirty="0" smtClean="0">
                <a:solidFill>
                  <a:srgbClr val="FF0000"/>
                </a:solidFill>
              </a:rPr>
              <a:t>for</a:t>
            </a:r>
            <a:r>
              <a:rPr lang="en-US" dirty="0" smtClean="0"/>
              <a:t> </a:t>
            </a:r>
            <a:r>
              <a:rPr lang="en-US" dirty="0" err="1" smtClean="0"/>
              <a:t>ss</a:t>
            </a:r>
            <a:r>
              <a:rPr lang="en-US" dirty="0" smtClean="0"/>
              <a:t> </a:t>
            </a:r>
            <a:r>
              <a:rPr lang="en-US" dirty="0" smtClean="0">
                <a:solidFill>
                  <a:srgbClr val="FF0000"/>
                </a:solidFill>
              </a:rPr>
              <a:t>in</a:t>
            </a:r>
            <a:r>
              <a:rPr lang="en-US" dirty="0" smtClean="0"/>
              <a:t> EverySubsetOf4Bits</a:t>
            </a:r>
            <a:r>
              <a:rPr lang="en-US" dirty="0" smtClean="0">
                <a:solidFill>
                  <a:srgbClr val="3366FF"/>
                </a:solidFill>
              </a:rPr>
              <a:t>():</a:t>
            </a:r>
          </a:p>
          <a:p>
            <a:pPr marL="0" indent="0">
              <a:buNone/>
            </a:pPr>
            <a:r>
              <a:rPr lang="en-US" dirty="0" smtClean="0"/>
              <a:t>	</a:t>
            </a:r>
            <a:r>
              <a:rPr lang="en-US" dirty="0" smtClean="0">
                <a:solidFill>
                  <a:srgbClr val="FF0000"/>
                </a:solidFill>
              </a:rPr>
              <a:t>for</a:t>
            </a:r>
            <a:r>
              <a:rPr lang="en-US" dirty="0" smtClean="0"/>
              <a:t> </a:t>
            </a:r>
            <a:r>
              <a:rPr lang="en-US" dirty="0" err="1" smtClean="0"/>
              <a:t>val</a:t>
            </a:r>
            <a:r>
              <a:rPr lang="en-US" dirty="0" smtClean="0"/>
              <a:t> </a:t>
            </a:r>
            <a:r>
              <a:rPr lang="en-US" dirty="0" smtClean="0">
                <a:solidFill>
                  <a:srgbClr val="FF0000"/>
                </a:solidFill>
              </a:rPr>
              <a:t>in</a:t>
            </a:r>
            <a:r>
              <a:rPr lang="en-US" dirty="0" smtClean="0"/>
              <a:t> range</a:t>
            </a:r>
            <a:r>
              <a:rPr lang="en-US" dirty="0" smtClean="0">
                <a:solidFill>
                  <a:srgbClr val="3366FF"/>
                </a:solidFill>
              </a:rPr>
              <a:t>(</a:t>
            </a:r>
            <a:r>
              <a:rPr lang="en-US" dirty="0" smtClean="0"/>
              <a:t>16</a:t>
            </a:r>
            <a:r>
              <a:rPr lang="en-US" dirty="0" smtClean="0">
                <a:solidFill>
                  <a:srgbClr val="3366FF"/>
                </a:solidFill>
              </a:rPr>
              <a:t>)</a:t>
            </a:r>
            <a:r>
              <a:rPr lang="en-US" dirty="0" smtClean="0"/>
              <a:t>:</a:t>
            </a:r>
          </a:p>
          <a:p>
            <a:pPr marL="0" indent="0">
              <a:buNone/>
            </a:pPr>
            <a:r>
              <a:rPr lang="en-US" dirty="0"/>
              <a:t>	</a:t>
            </a:r>
            <a:r>
              <a:rPr lang="en-US" dirty="0" smtClean="0"/>
              <a:t>	insword2 </a:t>
            </a:r>
            <a:r>
              <a:rPr lang="en-US" dirty="0" smtClean="0">
                <a:solidFill>
                  <a:srgbClr val="3366FF"/>
                </a:solidFill>
              </a:rPr>
              <a:t>=</a:t>
            </a:r>
            <a:r>
              <a:rPr lang="en-US" dirty="0" smtClean="0"/>
              <a:t> apply</a:t>
            </a:r>
            <a:r>
              <a:rPr lang="en-US" dirty="0" smtClean="0">
                <a:solidFill>
                  <a:srgbClr val="3366FF"/>
                </a:solidFill>
              </a:rPr>
              <a:t>(</a:t>
            </a:r>
            <a:r>
              <a:rPr lang="en-US" dirty="0" err="1" smtClean="0"/>
              <a:t>insword</a:t>
            </a:r>
            <a:r>
              <a:rPr lang="en-US" dirty="0" smtClean="0"/>
              <a:t>, </a:t>
            </a:r>
            <a:r>
              <a:rPr lang="en-US" dirty="0" err="1" smtClean="0"/>
              <a:t>ss</a:t>
            </a:r>
            <a:r>
              <a:rPr lang="en-US" dirty="0" smtClean="0"/>
              <a:t>, </a:t>
            </a:r>
            <a:r>
              <a:rPr lang="en-US" dirty="0" err="1" smtClean="0"/>
              <a:t>val</a:t>
            </a:r>
            <a:r>
              <a:rPr lang="en-US" dirty="0" smtClean="0">
                <a:solidFill>
                  <a:srgbClr val="3366FF"/>
                </a:solidFill>
              </a:rPr>
              <a:t>)</a:t>
            </a:r>
          </a:p>
          <a:p>
            <a:pPr marL="0" indent="0">
              <a:buNone/>
            </a:pPr>
            <a:r>
              <a:rPr lang="en-US" dirty="0" smtClean="0"/>
              <a:t>		</a:t>
            </a:r>
            <a:r>
              <a:rPr lang="en-US" dirty="0" smtClean="0">
                <a:solidFill>
                  <a:srgbClr val="008000"/>
                </a:solidFill>
              </a:rPr>
              <a:t># continue if different syntax</a:t>
            </a:r>
          </a:p>
          <a:p>
            <a:pPr marL="0" indent="0">
              <a:buNone/>
            </a:pPr>
            <a:r>
              <a:rPr lang="en-US" dirty="0"/>
              <a:t>	</a:t>
            </a:r>
            <a:r>
              <a:rPr lang="en-US" dirty="0" smtClean="0"/>
              <a:t>	always1 </a:t>
            </a:r>
            <a:r>
              <a:rPr lang="en-US" dirty="0" smtClean="0">
                <a:solidFill>
                  <a:srgbClr val="3366FF"/>
                </a:solidFill>
              </a:rPr>
              <a:t>&amp;=</a:t>
            </a:r>
            <a:r>
              <a:rPr lang="en-US" dirty="0" smtClean="0"/>
              <a:t> insword2</a:t>
            </a:r>
            <a:br>
              <a:rPr lang="en-US" dirty="0" smtClean="0"/>
            </a:br>
            <a:r>
              <a:rPr lang="en-US" dirty="0" smtClean="0"/>
              <a:t>		always0 </a:t>
            </a:r>
            <a:r>
              <a:rPr lang="en-US" dirty="0" smtClean="0">
                <a:solidFill>
                  <a:srgbClr val="3366FF"/>
                </a:solidFill>
              </a:rPr>
              <a:t>&amp;=</a:t>
            </a:r>
            <a:r>
              <a:rPr lang="en-US" dirty="0" smtClean="0"/>
              <a:t> </a:t>
            </a:r>
            <a:r>
              <a:rPr lang="en-US" dirty="0" smtClean="0">
                <a:solidFill>
                  <a:srgbClr val="3366FF"/>
                </a:solidFill>
              </a:rPr>
              <a:t>~</a:t>
            </a:r>
            <a:r>
              <a:rPr lang="en-US" dirty="0" smtClean="0"/>
              <a:t>insword2</a:t>
            </a:r>
            <a:endParaRPr lang="en-US" dirty="0">
              <a:solidFill>
                <a:srgbClr val="3366FF"/>
              </a:solidFill>
            </a:endParaRPr>
          </a:p>
        </p:txBody>
      </p:sp>
      <p:sp>
        <p:nvSpPr>
          <p:cNvPr id="4" name="TextBox 3"/>
          <p:cNvSpPr txBox="1"/>
          <p:nvPr/>
        </p:nvSpPr>
        <p:spPr>
          <a:xfrm>
            <a:off x="0" y="6472329"/>
            <a:ext cx="9144000" cy="369332"/>
          </a:xfrm>
          <a:prstGeom prst="rect">
            <a:avLst/>
          </a:prstGeom>
          <a:solidFill>
            <a:schemeClr val="bg1">
              <a:lumMod val="85000"/>
            </a:schemeClr>
          </a:solidFill>
        </p:spPr>
        <p:txBody>
          <a:bodyPr wrap="square" rtlCol="0">
            <a:spAutoFit/>
          </a:bodyPr>
          <a:lstStyle/>
          <a:p>
            <a:r>
              <a:rPr lang="en-US" dirty="0" smtClean="0">
                <a:hlinkClick r:id="rId3" action="ppaction://hlinkfile"/>
              </a:rPr>
              <a:t>mips_sandbox/syn_bitpatterns.py</a:t>
            </a:r>
            <a:r>
              <a:rPr lang="en-US" dirty="0" smtClean="0"/>
              <a:t> </a:t>
            </a:r>
            <a:r>
              <a:rPr lang="en-US" dirty="0" err="1" smtClean="0"/>
              <a:t>ppc_sandbox</a:t>
            </a:r>
            <a:r>
              <a:rPr lang="en-US" dirty="0" smtClean="0"/>
              <a:t>/</a:t>
            </a:r>
            <a:r>
              <a:rPr lang="en-US" dirty="0" err="1" smtClean="0"/>
              <a:t>syn_bitpatterns.py</a:t>
            </a:r>
            <a:endParaRPr lang="en-US" dirty="0"/>
          </a:p>
        </p:txBody>
      </p:sp>
      <p:sp>
        <p:nvSpPr>
          <p:cNvPr id="5" name="TextBox 4"/>
          <p:cNvSpPr txBox="1"/>
          <p:nvPr/>
        </p:nvSpPr>
        <p:spPr>
          <a:xfrm>
            <a:off x="228600" y="762000"/>
            <a:ext cx="8001000" cy="461665"/>
          </a:xfrm>
          <a:prstGeom prst="rect">
            <a:avLst/>
          </a:prstGeom>
          <a:noFill/>
        </p:spPr>
        <p:txBody>
          <a:bodyPr wrap="square" rtlCol="0">
            <a:spAutoFit/>
          </a:bodyPr>
          <a:lstStyle/>
          <a:p>
            <a:pPr marL="285750" indent="-285750">
              <a:buFont typeface="Arial"/>
              <a:buChar char="•"/>
            </a:pPr>
            <a:r>
              <a:rPr lang="en-US" sz="2400" b="1" dirty="0" err="1" smtClean="0">
                <a:solidFill>
                  <a:srgbClr val="000000"/>
                </a:solidFill>
                <a:latin typeface="Lucida Console"/>
                <a:cs typeface="Lucida Console"/>
              </a:rPr>
              <a:t>Precompute</a:t>
            </a:r>
            <a:r>
              <a:rPr lang="en-US" sz="2400" b="1" dirty="0" smtClean="0">
                <a:solidFill>
                  <a:srgbClr val="000000"/>
                </a:solidFill>
                <a:latin typeface="Lucida Console"/>
                <a:cs typeface="Lucida Console"/>
              </a:rPr>
              <a:t> which bits are worth toggling</a:t>
            </a:r>
            <a:endParaRPr lang="en-US" sz="2400" b="1" dirty="0">
              <a:solidFill>
                <a:srgbClr val="000000"/>
              </a:solidFill>
              <a:latin typeface="Lucida Console"/>
              <a:cs typeface="Lucida Console"/>
            </a:endParaRPr>
          </a:p>
        </p:txBody>
      </p:sp>
    </p:spTree>
    <p:extLst>
      <p:ext uri="{BB962C8B-B14F-4D97-AF65-F5344CB8AC3E}">
        <p14:creationId xmlns:p14="http://schemas.microsoft.com/office/powerpoint/2010/main" val="18473592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search of bit patterns</a:t>
            </a:r>
            <a:r>
              <a:rPr lang="mr-IN" dirty="0" smtClean="0"/>
              <a:t>…</a:t>
            </a:r>
            <a:endParaRPr lang="en-US" dirty="0"/>
          </a:p>
        </p:txBody>
      </p:sp>
      <p:sp>
        <p:nvSpPr>
          <p:cNvPr id="9" name="Rectangle 8"/>
          <p:cNvSpPr/>
          <p:nvPr/>
        </p:nvSpPr>
        <p:spPr>
          <a:xfrm>
            <a:off x="381000" y="1531186"/>
            <a:ext cx="4724400" cy="38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FUZZER</a:t>
            </a:r>
            <a:endParaRPr lang="en-US" dirty="0"/>
          </a:p>
        </p:txBody>
      </p:sp>
      <p:cxnSp>
        <p:nvCxnSpPr>
          <p:cNvPr id="11" name="Straight Arrow Connector 10"/>
          <p:cNvCxnSpPr/>
          <p:nvPr/>
        </p:nvCxnSpPr>
        <p:spPr>
          <a:xfrm>
            <a:off x="1295400" y="26748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381000" y="757121"/>
            <a:ext cx="47244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7C000215: </a:t>
            </a:r>
            <a:r>
              <a:rPr lang="en-US" dirty="0">
                <a:latin typeface="Lucida Console"/>
                <a:cs typeface="Lucida Console"/>
              </a:rPr>
              <a:t>'add . GPR , GPR , GPR'</a:t>
            </a:r>
          </a:p>
        </p:txBody>
      </p:sp>
      <p:cxnSp>
        <p:nvCxnSpPr>
          <p:cNvPr id="14" name="Straight Arrow Connector 13"/>
          <p:cNvCxnSpPr/>
          <p:nvPr/>
        </p:nvCxnSpPr>
        <p:spPr>
          <a:xfrm>
            <a:off x="2708379" y="1290521"/>
            <a:ext cx="0" cy="2334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124200" y="3490403"/>
            <a:ext cx="1981200" cy="246221"/>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dirty="0" smtClean="0">
                <a:solidFill>
                  <a:schemeClr val="tx1"/>
                </a:solidFill>
              </a:rPr>
              <a:t>NO</a:t>
            </a:r>
            <a:endParaRPr lang="en-US" sz="1000" dirty="0">
              <a:solidFill>
                <a:schemeClr val="tx1"/>
              </a:solidFill>
            </a:endParaRPr>
          </a:p>
        </p:txBody>
      </p:sp>
      <p:cxnSp>
        <p:nvCxnSpPr>
          <p:cNvPr id="20" name="Straight Arrow Connector 19"/>
          <p:cNvCxnSpPr/>
          <p:nvPr/>
        </p:nvCxnSpPr>
        <p:spPr>
          <a:xfrm>
            <a:off x="2286000" y="4257654"/>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81000" y="2286000"/>
            <a:ext cx="4724400" cy="38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TOKENIZER</a:t>
            </a:r>
            <a:endParaRPr lang="en-US" dirty="0"/>
          </a:p>
        </p:txBody>
      </p:sp>
      <p:cxnSp>
        <p:nvCxnSpPr>
          <p:cNvPr id="26" name="Straight Arrow Connector 25"/>
          <p:cNvCxnSpPr>
            <a:stCxn id="9" idx="2"/>
          </p:cNvCxnSpPr>
          <p:nvPr/>
        </p:nvCxnSpPr>
        <p:spPr>
          <a:xfrm flipH="1">
            <a:off x="1295400" y="1920012"/>
            <a:ext cx="1447800" cy="365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9" idx="2"/>
          </p:cNvCxnSpPr>
          <p:nvPr/>
        </p:nvCxnSpPr>
        <p:spPr>
          <a:xfrm flipH="1">
            <a:off x="1828800" y="1920012"/>
            <a:ext cx="914400" cy="365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9" idx="2"/>
          </p:cNvCxnSpPr>
          <p:nvPr/>
        </p:nvCxnSpPr>
        <p:spPr>
          <a:xfrm flipH="1">
            <a:off x="2286000" y="1920012"/>
            <a:ext cx="457200" cy="365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9" idx="2"/>
          </p:cNvCxnSpPr>
          <p:nvPr/>
        </p:nvCxnSpPr>
        <p:spPr>
          <a:xfrm>
            <a:off x="2743200" y="1920012"/>
            <a:ext cx="1066800" cy="365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9" idx="2"/>
            <a:endCxn id="22" idx="0"/>
          </p:cNvCxnSpPr>
          <p:nvPr/>
        </p:nvCxnSpPr>
        <p:spPr>
          <a:xfrm>
            <a:off x="2743200" y="1920012"/>
            <a:ext cx="0" cy="365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9" idx="2"/>
          </p:cNvCxnSpPr>
          <p:nvPr/>
        </p:nvCxnSpPr>
        <p:spPr>
          <a:xfrm>
            <a:off x="2743200" y="1920012"/>
            <a:ext cx="457200" cy="365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9" idx="2"/>
          </p:cNvCxnSpPr>
          <p:nvPr/>
        </p:nvCxnSpPr>
        <p:spPr>
          <a:xfrm>
            <a:off x="2743200" y="1920012"/>
            <a:ext cx="1676400" cy="3659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381000" y="3101577"/>
            <a:ext cx="4724400" cy="3888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IS SAME SYNTAX?</a:t>
            </a:r>
            <a:endParaRPr lang="en-US" dirty="0"/>
          </a:p>
        </p:txBody>
      </p:sp>
      <p:cxnSp>
        <p:nvCxnSpPr>
          <p:cNvPr id="52" name="Straight Arrow Connector 51"/>
          <p:cNvCxnSpPr/>
          <p:nvPr/>
        </p:nvCxnSpPr>
        <p:spPr>
          <a:xfrm>
            <a:off x="1828800" y="26748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2286992" y="26748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4419600" y="26748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3810000" y="26748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3192953" y="26748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2743200" y="2674826"/>
            <a:ext cx="0" cy="4267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381000" y="3490403"/>
            <a:ext cx="2743200" cy="246221"/>
          </a:xfrm>
          <a:prstGeom prst="rect">
            <a:avLst/>
          </a:prstGeom>
          <a:solidFill>
            <a:srgbClr val="008000"/>
          </a:solid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dirty="0" smtClean="0">
                <a:solidFill>
                  <a:schemeClr val="tx1"/>
                </a:solidFill>
              </a:rPr>
              <a:t>YES</a:t>
            </a:r>
            <a:endParaRPr lang="en-US" sz="1000" dirty="0">
              <a:solidFill>
                <a:schemeClr val="tx1"/>
              </a:solidFill>
            </a:endParaRPr>
          </a:p>
        </p:txBody>
      </p:sp>
      <p:cxnSp>
        <p:nvCxnSpPr>
          <p:cNvPr id="86" name="Straight Arrow Connector 85"/>
          <p:cNvCxnSpPr/>
          <p:nvPr/>
        </p:nvCxnSpPr>
        <p:spPr>
          <a:xfrm>
            <a:off x="1295400" y="3736624"/>
            <a:ext cx="0" cy="1362159"/>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1828800" y="3736624"/>
            <a:ext cx="0" cy="828759"/>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a:off x="2286000" y="3736624"/>
            <a:ext cx="0" cy="52103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92" name="Rectangle 91"/>
          <p:cNvSpPr/>
          <p:nvPr/>
        </p:nvSpPr>
        <p:spPr>
          <a:xfrm>
            <a:off x="2582544" y="4114800"/>
            <a:ext cx="5562600" cy="2057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cs-CZ" sz="1200" dirty="0" smtClean="0">
                <a:latin typeface="Lucida Console"/>
                <a:cs typeface="Lucida Console"/>
              </a:rPr>
              <a:t>. . .</a:t>
            </a:r>
            <a:br>
              <a:rPr lang="cs-CZ" sz="1200" dirty="0" smtClean="0">
                <a:latin typeface="Lucida Console"/>
                <a:cs typeface="Lucida Console"/>
              </a:rPr>
            </a:br>
            <a:r>
              <a:rPr lang="cs-CZ" sz="1200" dirty="0" smtClean="0">
                <a:latin typeface="Lucida Console"/>
                <a:cs typeface="Lucida Console"/>
              </a:rPr>
              <a:t>7C000215</a:t>
            </a:r>
            <a:r>
              <a:rPr lang="cs-CZ" sz="1200" dirty="0">
                <a:latin typeface="Lucida Console"/>
                <a:cs typeface="Lucida Console"/>
              </a:rPr>
              <a:t>: 1111100000000000000001000010101</a:t>
            </a:r>
          </a:p>
          <a:p>
            <a:r>
              <a:rPr lang="cs-CZ" sz="1200" dirty="0">
                <a:latin typeface="Lucida Console"/>
                <a:cs typeface="Lucida Console"/>
              </a:rPr>
              <a:t>7C200215: 1111100001000000000001000010101</a:t>
            </a:r>
          </a:p>
          <a:p>
            <a:r>
              <a:rPr lang="cs-CZ" sz="1200" dirty="0">
                <a:latin typeface="Lucida Console"/>
                <a:cs typeface="Lucida Console"/>
              </a:rPr>
              <a:t>7C000215: 1111100000000000000001000010101</a:t>
            </a:r>
          </a:p>
          <a:p>
            <a:r>
              <a:rPr lang="cs-CZ" sz="1200" dirty="0">
                <a:latin typeface="Lucida Console"/>
                <a:cs typeface="Lucida Console"/>
              </a:rPr>
              <a:t>7C200215: 1111100001000000000001000010101</a:t>
            </a:r>
          </a:p>
          <a:p>
            <a:r>
              <a:rPr lang="cs-CZ" sz="1200" dirty="0">
                <a:latin typeface="Lucida Console"/>
                <a:cs typeface="Lucida Console"/>
              </a:rPr>
              <a:t>7C000215: 1111100000000000000001000010101</a:t>
            </a:r>
          </a:p>
          <a:p>
            <a:r>
              <a:rPr lang="cs-CZ" sz="1200" dirty="0">
                <a:latin typeface="Lucida Console"/>
                <a:cs typeface="Lucida Console"/>
              </a:rPr>
              <a:t>7C800215: 1111100100000000000001000010101</a:t>
            </a:r>
          </a:p>
          <a:p>
            <a:r>
              <a:rPr lang="cs-CZ" sz="1200" dirty="0">
                <a:latin typeface="Lucida Console"/>
                <a:cs typeface="Lucida Console"/>
              </a:rPr>
              <a:t>7C400215: 1111100010000000000001000010101</a:t>
            </a:r>
          </a:p>
          <a:p>
            <a:r>
              <a:rPr lang="cs-CZ" sz="1200" dirty="0">
                <a:latin typeface="Lucida Console"/>
                <a:cs typeface="Lucida Console"/>
              </a:rPr>
              <a:t>7CC00215: 1111100110000000000001000010101</a:t>
            </a:r>
          </a:p>
          <a:p>
            <a:r>
              <a:rPr lang="cs-CZ" sz="1200" dirty="0">
                <a:latin typeface="Lucida Console"/>
                <a:cs typeface="Lucida Console"/>
              </a:rPr>
              <a:t>7C000215: </a:t>
            </a:r>
            <a:r>
              <a:rPr lang="cs-CZ" sz="1200" dirty="0" smtClean="0">
                <a:latin typeface="Lucida Console"/>
                <a:cs typeface="Lucida Console"/>
              </a:rPr>
              <a:t>1111100000000000000001000010101</a:t>
            </a:r>
            <a:br>
              <a:rPr lang="cs-CZ" sz="1200" dirty="0" smtClean="0">
                <a:latin typeface="Lucida Console"/>
                <a:cs typeface="Lucida Console"/>
              </a:rPr>
            </a:br>
            <a:r>
              <a:rPr lang="cs-CZ" sz="1200" dirty="0" smtClean="0">
                <a:latin typeface="Lucida Console"/>
                <a:cs typeface="Lucida Console"/>
              </a:rPr>
              <a:t>. . .</a:t>
            </a:r>
            <a:endParaRPr lang="en-US" sz="1200" dirty="0">
              <a:latin typeface="Lucida Console"/>
              <a:cs typeface="Lucida Console"/>
            </a:endParaRPr>
          </a:p>
        </p:txBody>
      </p:sp>
      <p:cxnSp>
        <p:nvCxnSpPr>
          <p:cNvPr id="98" name="Straight Arrow Connector 97"/>
          <p:cNvCxnSpPr/>
          <p:nvPr/>
        </p:nvCxnSpPr>
        <p:spPr>
          <a:xfrm>
            <a:off x="1828800" y="4565383"/>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1295400" y="5098783"/>
            <a:ext cx="1295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a:off x="5105400" y="6172200"/>
            <a:ext cx="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80156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Oracle-Based Assembler (OBA)</a:t>
            </a:r>
            <a:endParaRPr lang="en-US" dirty="0"/>
          </a:p>
        </p:txBody>
      </p:sp>
      <p:sp>
        <p:nvSpPr>
          <p:cNvPr id="27" name="Rectangle 26"/>
          <p:cNvSpPr/>
          <p:nvPr/>
        </p:nvSpPr>
        <p:spPr>
          <a:xfrm>
            <a:off x="2971800" y="1436132"/>
            <a:ext cx="3215640" cy="1840468"/>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3200" dirty="0" smtClean="0">
                <a:solidFill>
                  <a:srgbClr val="000000"/>
                </a:solidFill>
              </a:rPr>
              <a:t>???</a:t>
            </a:r>
            <a:endParaRPr lang="en-US" sz="3200" dirty="0">
              <a:solidFill>
                <a:srgbClr val="000000"/>
              </a:solidFill>
            </a:endParaRPr>
          </a:p>
        </p:txBody>
      </p:sp>
      <p:cxnSp>
        <p:nvCxnSpPr>
          <p:cNvPr id="29" name="Straight Arrow Connector 28"/>
          <p:cNvCxnSpPr/>
          <p:nvPr/>
        </p:nvCxnSpPr>
        <p:spPr>
          <a:xfrm>
            <a:off x="6187440" y="2557631"/>
            <a:ext cx="10515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752600" y="2513350"/>
            <a:ext cx="1219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06400" y="1436132"/>
            <a:ext cx="2032000" cy="1077218"/>
          </a:xfrm>
          <a:prstGeom prst="rect">
            <a:avLst/>
          </a:prstGeom>
          <a:noFill/>
        </p:spPr>
        <p:txBody>
          <a:bodyPr wrap="square" rtlCol="0">
            <a:spAutoFit/>
          </a:bodyPr>
          <a:lstStyle/>
          <a:p>
            <a:r>
              <a:rPr lang="en-US" sz="3200" dirty="0" smtClean="0"/>
              <a:t>ASSEMBLE</a:t>
            </a:r>
            <a:br>
              <a:rPr lang="en-US" sz="3200" dirty="0" smtClean="0"/>
            </a:br>
            <a:r>
              <a:rPr lang="en-US" sz="3200" dirty="0" smtClean="0"/>
              <a:t>“ADD”</a:t>
            </a:r>
            <a:endParaRPr lang="en-US" sz="3200" dirty="0"/>
          </a:p>
        </p:txBody>
      </p:sp>
      <p:sp>
        <p:nvSpPr>
          <p:cNvPr id="26" name="TextBox 25"/>
          <p:cNvSpPr txBox="1"/>
          <p:nvPr/>
        </p:nvSpPr>
        <p:spPr>
          <a:xfrm>
            <a:off x="2971800" y="774412"/>
            <a:ext cx="3215640" cy="584776"/>
          </a:xfrm>
          <a:prstGeom prst="rect">
            <a:avLst/>
          </a:prstGeom>
          <a:noFill/>
        </p:spPr>
        <p:txBody>
          <a:bodyPr wrap="square" rtlCol="0">
            <a:spAutoFit/>
          </a:bodyPr>
          <a:lstStyle/>
          <a:p>
            <a:pPr algn="ctr"/>
            <a:r>
              <a:rPr lang="en-US" sz="3200" dirty="0" smtClean="0"/>
              <a:t>ASSEMBLER</a:t>
            </a:r>
            <a:endParaRPr lang="en-US" sz="3200" dirty="0"/>
          </a:p>
        </p:txBody>
      </p:sp>
      <p:sp>
        <p:nvSpPr>
          <p:cNvPr id="35" name="TextBox 34"/>
          <p:cNvSpPr txBox="1"/>
          <p:nvPr/>
        </p:nvSpPr>
        <p:spPr>
          <a:xfrm>
            <a:off x="6438900" y="1436132"/>
            <a:ext cx="2476500" cy="584776"/>
          </a:xfrm>
          <a:prstGeom prst="rect">
            <a:avLst/>
          </a:prstGeom>
          <a:noFill/>
        </p:spPr>
        <p:txBody>
          <a:bodyPr wrap="square" rtlCol="0">
            <a:spAutoFit/>
          </a:bodyPr>
          <a:lstStyle/>
          <a:p>
            <a:r>
              <a:rPr lang="en-US" dirty="0" smtClean="0"/>
              <a:t>\</a:t>
            </a:r>
            <a:r>
              <a:rPr lang="en-US" sz="3200" dirty="0" err="1" smtClean="0"/>
              <a:t>xWHATEVER</a:t>
            </a:r>
            <a:endParaRPr lang="en-US" sz="3200" dirty="0"/>
          </a:p>
        </p:txBody>
      </p:sp>
      <p:sp>
        <p:nvSpPr>
          <p:cNvPr id="12" name="Rectangle 11"/>
          <p:cNvSpPr/>
          <p:nvPr/>
        </p:nvSpPr>
        <p:spPr>
          <a:xfrm>
            <a:off x="3213100" y="2057400"/>
            <a:ext cx="27432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DISASSEMBLER</a:t>
            </a:r>
            <a:endParaRPr lang="en-US" sz="3200" dirty="0"/>
          </a:p>
        </p:txBody>
      </p:sp>
      <p:pic>
        <p:nvPicPr>
          <p:cNvPr id="6" name="Picture 5" descr="Screen Shot 2018-05-17 at 10.2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0" y="3810000"/>
            <a:ext cx="2654300" cy="2565400"/>
          </a:xfrm>
          <a:prstGeom prst="rect">
            <a:avLst/>
          </a:prstGeom>
        </p:spPr>
      </p:pic>
      <p:sp>
        <p:nvSpPr>
          <p:cNvPr id="17" name="TextBox 16"/>
          <p:cNvSpPr txBox="1"/>
          <p:nvPr/>
        </p:nvSpPr>
        <p:spPr>
          <a:xfrm>
            <a:off x="0" y="6532047"/>
            <a:ext cx="9144000" cy="307777"/>
          </a:xfrm>
          <a:prstGeom prst="rect">
            <a:avLst/>
          </a:prstGeom>
          <a:noFill/>
        </p:spPr>
        <p:txBody>
          <a:bodyPr wrap="square" rtlCol="0">
            <a:spAutoFit/>
          </a:bodyPr>
          <a:lstStyle/>
          <a:p>
            <a:r>
              <a:rPr lang="en-US" sz="1400" dirty="0" smtClean="0"/>
              <a:t>Born from laziness, trying to avoid the 2week sentence of PDF reading</a:t>
            </a:r>
            <a:endParaRPr lang="en-US" sz="1400" dirty="0"/>
          </a:p>
        </p:txBody>
      </p:sp>
    </p:spTree>
    <p:extLst>
      <p:ext uri="{BB962C8B-B14F-4D97-AF65-F5344CB8AC3E}">
        <p14:creationId xmlns:p14="http://schemas.microsoft.com/office/powerpoint/2010/main" val="7272878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search of bit patterns</a:t>
            </a:r>
            <a:r>
              <a:rPr lang="mr-IN" dirty="0" smtClean="0"/>
              <a:t>…</a:t>
            </a:r>
            <a:endParaRPr lang="en-US" dirty="0"/>
          </a:p>
        </p:txBody>
      </p:sp>
      <p:sp>
        <p:nvSpPr>
          <p:cNvPr id="92" name="Rectangle 91"/>
          <p:cNvSpPr/>
          <p:nvPr/>
        </p:nvSpPr>
        <p:spPr>
          <a:xfrm>
            <a:off x="1676400" y="762000"/>
            <a:ext cx="5562600" cy="2057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cs-CZ" sz="1200" dirty="0" smtClean="0">
                <a:latin typeface="Lucida Console"/>
                <a:cs typeface="Lucida Console"/>
              </a:rPr>
              <a:t>. . .</a:t>
            </a:r>
            <a:br>
              <a:rPr lang="cs-CZ" sz="1200" dirty="0" smtClean="0">
                <a:latin typeface="Lucida Console"/>
                <a:cs typeface="Lucida Console"/>
              </a:rPr>
            </a:br>
            <a:r>
              <a:rPr lang="cs-CZ" sz="1200" dirty="0" smtClean="0">
                <a:latin typeface="Lucida Console"/>
                <a:cs typeface="Lucida Console"/>
              </a:rPr>
              <a:t>7C000215</a:t>
            </a:r>
            <a:r>
              <a:rPr lang="cs-CZ" sz="1200" dirty="0">
                <a:latin typeface="Lucida Console"/>
                <a:cs typeface="Lucida Console"/>
              </a:rPr>
              <a:t>: </a:t>
            </a:r>
            <a:r>
              <a:rPr lang="cs-CZ" sz="1200" dirty="0" smtClean="0">
                <a:latin typeface="Lucida Console"/>
                <a:cs typeface="Lucida Console"/>
              </a:rPr>
              <a:t>01111100000000000000001000010101</a:t>
            </a:r>
            <a:endParaRPr lang="cs-CZ" sz="1200" dirty="0">
              <a:latin typeface="Lucida Console"/>
              <a:cs typeface="Lucida Console"/>
            </a:endParaRPr>
          </a:p>
          <a:p>
            <a:r>
              <a:rPr lang="cs-CZ" sz="1200" dirty="0">
                <a:latin typeface="Lucida Console"/>
                <a:cs typeface="Lucida Console"/>
              </a:rPr>
              <a:t>7C200215: </a:t>
            </a:r>
            <a:r>
              <a:rPr lang="cs-CZ" sz="1200" dirty="0" smtClean="0">
                <a:latin typeface="Lucida Console"/>
                <a:cs typeface="Lucida Console"/>
              </a:rPr>
              <a:t>01111100001000000000001000010101</a:t>
            </a:r>
            <a:endParaRPr lang="cs-CZ" sz="1200" dirty="0">
              <a:latin typeface="Lucida Console"/>
              <a:cs typeface="Lucida Console"/>
            </a:endParaRPr>
          </a:p>
          <a:p>
            <a:r>
              <a:rPr lang="cs-CZ" sz="1200" dirty="0">
                <a:latin typeface="Lucida Console"/>
                <a:cs typeface="Lucida Console"/>
              </a:rPr>
              <a:t>7C000215: </a:t>
            </a:r>
            <a:r>
              <a:rPr lang="cs-CZ" sz="1200" dirty="0" smtClean="0">
                <a:latin typeface="Lucida Console"/>
                <a:cs typeface="Lucida Console"/>
              </a:rPr>
              <a:t>01111100000000000000001000010101</a:t>
            </a:r>
            <a:endParaRPr lang="cs-CZ" sz="1200" dirty="0">
              <a:latin typeface="Lucida Console"/>
              <a:cs typeface="Lucida Console"/>
            </a:endParaRPr>
          </a:p>
          <a:p>
            <a:r>
              <a:rPr lang="cs-CZ" sz="1200" dirty="0">
                <a:latin typeface="Lucida Console"/>
                <a:cs typeface="Lucida Console"/>
              </a:rPr>
              <a:t>7C200215: </a:t>
            </a:r>
            <a:r>
              <a:rPr lang="cs-CZ" sz="1200" dirty="0" smtClean="0">
                <a:latin typeface="Lucida Console"/>
                <a:cs typeface="Lucida Console"/>
              </a:rPr>
              <a:t>01111100001000000000001000010101</a:t>
            </a:r>
            <a:endParaRPr lang="cs-CZ" sz="1200" dirty="0">
              <a:latin typeface="Lucida Console"/>
              <a:cs typeface="Lucida Console"/>
            </a:endParaRPr>
          </a:p>
          <a:p>
            <a:r>
              <a:rPr lang="cs-CZ" sz="1200" dirty="0">
                <a:latin typeface="Lucida Console"/>
                <a:cs typeface="Lucida Console"/>
              </a:rPr>
              <a:t>7C000215: </a:t>
            </a:r>
            <a:r>
              <a:rPr lang="cs-CZ" sz="1200" dirty="0" smtClean="0">
                <a:latin typeface="Lucida Console"/>
                <a:cs typeface="Lucida Console"/>
              </a:rPr>
              <a:t>01111100000000000000001000010101</a:t>
            </a:r>
            <a:endParaRPr lang="cs-CZ" sz="1200" dirty="0">
              <a:latin typeface="Lucida Console"/>
              <a:cs typeface="Lucida Console"/>
            </a:endParaRPr>
          </a:p>
          <a:p>
            <a:r>
              <a:rPr lang="cs-CZ" sz="1200" dirty="0">
                <a:latin typeface="Lucida Console"/>
                <a:cs typeface="Lucida Console"/>
              </a:rPr>
              <a:t>7C800215: </a:t>
            </a:r>
            <a:r>
              <a:rPr lang="cs-CZ" sz="1200" dirty="0" smtClean="0">
                <a:latin typeface="Lucida Console"/>
                <a:cs typeface="Lucida Console"/>
              </a:rPr>
              <a:t>01111100100000000000001000010101</a:t>
            </a:r>
            <a:endParaRPr lang="cs-CZ" sz="1200" dirty="0">
              <a:latin typeface="Lucida Console"/>
              <a:cs typeface="Lucida Console"/>
            </a:endParaRPr>
          </a:p>
          <a:p>
            <a:r>
              <a:rPr lang="cs-CZ" sz="1200" dirty="0">
                <a:latin typeface="Lucida Console"/>
                <a:cs typeface="Lucida Console"/>
              </a:rPr>
              <a:t>7C400215: </a:t>
            </a:r>
            <a:r>
              <a:rPr lang="cs-CZ" sz="1200" dirty="0" smtClean="0">
                <a:latin typeface="Lucida Console"/>
                <a:cs typeface="Lucida Console"/>
              </a:rPr>
              <a:t>01111100010000000000001000010101</a:t>
            </a:r>
            <a:endParaRPr lang="cs-CZ" sz="1200" dirty="0">
              <a:latin typeface="Lucida Console"/>
              <a:cs typeface="Lucida Console"/>
            </a:endParaRPr>
          </a:p>
          <a:p>
            <a:r>
              <a:rPr lang="cs-CZ" sz="1200" dirty="0">
                <a:latin typeface="Lucida Console"/>
                <a:cs typeface="Lucida Console"/>
              </a:rPr>
              <a:t>7CC00215: </a:t>
            </a:r>
            <a:r>
              <a:rPr lang="cs-CZ" sz="1200" dirty="0" smtClean="0">
                <a:latin typeface="Lucida Console"/>
                <a:cs typeface="Lucida Console"/>
              </a:rPr>
              <a:t>01111100110000000000001000010101</a:t>
            </a:r>
            <a:endParaRPr lang="cs-CZ" sz="1200" dirty="0">
              <a:latin typeface="Lucida Console"/>
              <a:cs typeface="Lucida Console"/>
            </a:endParaRPr>
          </a:p>
          <a:p>
            <a:r>
              <a:rPr lang="cs-CZ" sz="1200" dirty="0">
                <a:latin typeface="Lucida Console"/>
                <a:cs typeface="Lucida Console"/>
              </a:rPr>
              <a:t>7C000215: </a:t>
            </a:r>
            <a:r>
              <a:rPr lang="cs-CZ" sz="1200" dirty="0" smtClean="0">
                <a:latin typeface="Lucida Console"/>
                <a:cs typeface="Lucida Console"/>
              </a:rPr>
              <a:t>01111100000000000000001000010101</a:t>
            </a:r>
            <a:br>
              <a:rPr lang="cs-CZ" sz="1200" dirty="0" smtClean="0">
                <a:latin typeface="Lucida Console"/>
                <a:cs typeface="Lucida Console"/>
              </a:rPr>
            </a:br>
            <a:r>
              <a:rPr lang="cs-CZ" sz="1200" dirty="0" smtClean="0">
                <a:latin typeface="Lucida Console"/>
                <a:cs typeface="Lucida Console"/>
              </a:rPr>
              <a:t>. . .</a:t>
            </a:r>
            <a:endParaRPr lang="en-US" sz="1200" dirty="0">
              <a:latin typeface="Lucida Console"/>
              <a:cs typeface="Lucida Console"/>
            </a:endParaRPr>
          </a:p>
        </p:txBody>
      </p:sp>
      <p:sp>
        <p:nvSpPr>
          <p:cNvPr id="33" name="Rectangle 32"/>
          <p:cNvSpPr/>
          <p:nvPr/>
        </p:nvSpPr>
        <p:spPr>
          <a:xfrm>
            <a:off x="1676400" y="3581400"/>
            <a:ext cx="55626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cs-CZ" sz="1200" dirty="0" smtClean="0">
                <a:latin typeface="Lucida Console"/>
                <a:cs typeface="Lucida Console"/>
              </a:rPr>
              <a:t>ALWAYS1: 7C000215 01111100000000000000001000010101</a:t>
            </a:r>
            <a:br>
              <a:rPr lang="cs-CZ" sz="1200" dirty="0" smtClean="0">
                <a:latin typeface="Lucida Console"/>
                <a:cs typeface="Lucida Console"/>
              </a:rPr>
            </a:br>
            <a:r>
              <a:rPr lang="cs-CZ" sz="1200" dirty="0" smtClean="0">
                <a:latin typeface="Lucida Console"/>
                <a:cs typeface="Lucida Console"/>
              </a:rPr>
              <a:t>ALWAYS0: </a:t>
            </a:r>
            <a:r>
              <a:rPr lang="cs-CZ" sz="1200" dirty="0">
                <a:latin typeface="Lucida Console"/>
                <a:cs typeface="Lucida Console"/>
              </a:rPr>
              <a:t>800001EA </a:t>
            </a:r>
            <a:r>
              <a:rPr lang="cs-CZ" sz="1200" dirty="0" smtClean="0">
                <a:latin typeface="Lucida Console"/>
                <a:cs typeface="Lucida Console"/>
              </a:rPr>
              <a:t>10000000000000000000000111101010</a:t>
            </a:r>
            <a:endParaRPr lang="en-US" sz="1200" dirty="0">
              <a:latin typeface="Lucida Console"/>
              <a:cs typeface="Lucida Console"/>
            </a:endParaRPr>
          </a:p>
        </p:txBody>
      </p:sp>
      <p:sp>
        <p:nvSpPr>
          <p:cNvPr id="36" name="Rectangle 35"/>
          <p:cNvSpPr/>
          <p:nvPr/>
        </p:nvSpPr>
        <p:spPr>
          <a:xfrm>
            <a:off x="1676400" y="3022776"/>
            <a:ext cx="5562600" cy="3888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0’s </a:t>
            </a:r>
            <a:r>
              <a:rPr lang="en-US" dirty="0" err="1" smtClean="0"/>
              <a:t>rememberer</a:t>
            </a:r>
            <a:r>
              <a:rPr lang="en-US" dirty="0" smtClean="0"/>
              <a:t>, 1’s </a:t>
            </a:r>
            <a:r>
              <a:rPr lang="en-US" dirty="0" err="1" smtClean="0"/>
              <a:t>rememberer</a:t>
            </a:r>
            <a:endParaRPr lang="en-US" dirty="0"/>
          </a:p>
        </p:txBody>
      </p:sp>
      <p:sp>
        <p:nvSpPr>
          <p:cNvPr id="37" name="Rectangle 36"/>
          <p:cNvSpPr/>
          <p:nvPr/>
        </p:nvSpPr>
        <p:spPr>
          <a:xfrm>
            <a:off x="1668953" y="4038600"/>
            <a:ext cx="55626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200" dirty="0">
                <a:latin typeface="Lucida Console"/>
                <a:cs typeface="Lucida Console"/>
              </a:rPr>
              <a:t> HELPER:          </a:t>
            </a:r>
            <a:r>
              <a:rPr lang="cs-CZ" sz="1200" dirty="0">
                <a:latin typeface="Lucida Console"/>
                <a:cs typeface="Lucida Console"/>
              </a:rPr>
              <a:t>011111xxxxxxxxxxxxxxx01000010101</a:t>
            </a:r>
            <a:endParaRPr lang="en-US" sz="1200" dirty="0">
              <a:latin typeface="Lucida Console"/>
              <a:cs typeface="Lucida Console"/>
            </a:endParaRPr>
          </a:p>
        </p:txBody>
      </p:sp>
      <p:cxnSp>
        <p:nvCxnSpPr>
          <p:cNvPr id="39" name="Straight Arrow Connector 38"/>
          <p:cNvCxnSpPr>
            <a:stCxn id="92" idx="2"/>
            <a:endCxn id="36" idx="0"/>
          </p:cNvCxnSpPr>
          <p:nvPr/>
        </p:nvCxnSpPr>
        <p:spPr>
          <a:xfrm>
            <a:off x="4457700" y="2819400"/>
            <a:ext cx="0" cy="2033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6" idx="2"/>
            <a:endCxn id="33" idx="0"/>
          </p:cNvCxnSpPr>
          <p:nvPr/>
        </p:nvCxnSpPr>
        <p:spPr>
          <a:xfrm>
            <a:off x="4457700" y="3411602"/>
            <a:ext cx="0" cy="1697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7" idx="2"/>
          </p:cNvCxnSpPr>
          <p:nvPr/>
        </p:nvCxnSpPr>
        <p:spPr>
          <a:xfrm flipH="1">
            <a:off x="4446560" y="4343400"/>
            <a:ext cx="3693"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1668953" y="4647612"/>
            <a:ext cx="5562600" cy="68638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cs-CZ" sz="1200" dirty="0" smtClean="0">
                <a:latin typeface="Lucida Console"/>
                <a:cs typeface="Lucida Console"/>
              </a:rPr>
              <a:t> SYNTAX: '</a:t>
            </a:r>
            <a:r>
              <a:rPr lang="cs-CZ" sz="1200" dirty="0" err="1" smtClean="0">
                <a:latin typeface="Lucida Console"/>
                <a:cs typeface="Lucida Console"/>
              </a:rPr>
              <a:t>add</a:t>
            </a:r>
            <a:r>
              <a:rPr lang="cs-CZ" sz="1200" dirty="0" smtClean="0">
                <a:latin typeface="Lucida Console"/>
                <a:cs typeface="Lucida Console"/>
              </a:rPr>
              <a:t> </a:t>
            </a:r>
            <a:r>
              <a:rPr lang="cs-CZ" sz="1200" dirty="0">
                <a:latin typeface="Lucida Console"/>
                <a:cs typeface="Lucida Console"/>
              </a:rPr>
              <a:t>. GPR , GPR , </a:t>
            </a:r>
            <a:r>
              <a:rPr lang="cs-CZ" sz="1200" dirty="0" smtClean="0">
                <a:latin typeface="Lucida Console"/>
                <a:cs typeface="Lucida Console"/>
              </a:rPr>
              <a:t>GPR‘</a:t>
            </a:r>
          </a:p>
          <a:p>
            <a:r>
              <a:rPr lang="cs-CZ" sz="1200" dirty="0" smtClean="0">
                <a:latin typeface="Lucida Console"/>
                <a:cs typeface="Lucida Console"/>
              </a:rPr>
              <a:t>   SEED: 0x7C000215</a:t>
            </a:r>
            <a:br>
              <a:rPr lang="cs-CZ" sz="1200" dirty="0" smtClean="0">
                <a:latin typeface="Lucida Console"/>
                <a:cs typeface="Lucida Console"/>
              </a:rPr>
            </a:br>
            <a:r>
              <a:rPr lang="cs-CZ" sz="1200" dirty="0" smtClean="0">
                <a:latin typeface="Lucida Console"/>
                <a:cs typeface="Lucida Console"/>
              </a:rPr>
              <a:t>  CMASK: 0x03FFF800</a:t>
            </a:r>
            <a:br>
              <a:rPr lang="cs-CZ" sz="1200" dirty="0" smtClean="0">
                <a:latin typeface="Lucida Console"/>
                <a:cs typeface="Lucida Console"/>
              </a:rPr>
            </a:br>
            <a:endParaRPr lang="en-US" sz="1200" dirty="0">
              <a:latin typeface="Lucida Console"/>
              <a:cs typeface="Lucida Console"/>
            </a:endParaRPr>
          </a:p>
        </p:txBody>
      </p:sp>
      <p:sp>
        <p:nvSpPr>
          <p:cNvPr id="48" name="Content Placeholder 2"/>
          <p:cNvSpPr>
            <a:spLocks noGrp="1"/>
          </p:cNvSpPr>
          <p:nvPr>
            <p:ph idx="1"/>
          </p:nvPr>
        </p:nvSpPr>
        <p:spPr>
          <a:xfrm>
            <a:off x="0" y="5791200"/>
            <a:ext cx="9144000" cy="1066800"/>
          </a:xfrm>
          <a:solidFill>
            <a:schemeClr val="bg1">
              <a:lumMod val="85000"/>
            </a:schemeClr>
          </a:solidFill>
        </p:spPr>
        <p:txBody>
          <a:bodyPr/>
          <a:lstStyle/>
          <a:p>
            <a:pPr marL="0" indent="0" algn="ctr">
              <a:buNone/>
            </a:pPr>
            <a:r>
              <a:rPr lang="en-US" dirty="0" smtClean="0">
                <a:solidFill>
                  <a:srgbClr val="000000"/>
                </a:solidFill>
              </a:rPr>
              <a:t>“ADD . GPR , GPR , GPR”</a:t>
            </a:r>
          </a:p>
          <a:p>
            <a:pPr marL="0" indent="0" algn="ctr">
              <a:buNone/>
            </a:pPr>
            <a:r>
              <a:rPr lang="cs-CZ" dirty="0"/>
              <a:t>011111xxxxxxxxxxxxxxx01000010101</a:t>
            </a:r>
            <a:endParaRPr lang="en-US" dirty="0"/>
          </a:p>
          <a:p>
            <a:pPr marL="0" indent="0">
              <a:buNone/>
            </a:pPr>
            <a:endParaRPr lang="en-US" dirty="0">
              <a:solidFill>
                <a:srgbClr val="000000"/>
              </a:solidFill>
            </a:endParaRPr>
          </a:p>
        </p:txBody>
      </p:sp>
      <p:cxnSp>
        <p:nvCxnSpPr>
          <p:cNvPr id="49" name="Straight Arrow Connector 48"/>
          <p:cNvCxnSpPr>
            <a:endCxn id="92" idx="0"/>
          </p:cNvCxnSpPr>
          <p:nvPr/>
        </p:nvCxnSpPr>
        <p:spPr>
          <a:xfrm>
            <a:off x="4446560" y="572105"/>
            <a:ext cx="11140" cy="1898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55057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BitPatterns</a:t>
            </a:r>
            <a:r>
              <a:rPr lang="en-US" dirty="0" smtClean="0"/>
              <a:t> Found!</a:t>
            </a:r>
            <a:endParaRPr lang="en-US" dirty="0"/>
          </a:p>
        </p:txBody>
      </p:sp>
      <p:sp>
        <p:nvSpPr>
          <p:cNvPr id="4" name="Content Placeholder 2"/>
          <p:cNvSpPr>
            <a:spLocks noGrp="1"/>
          </p:cNvSpPr>
          <p:nvPr>
            <p:ph idx="1"/>
          </p:nvPr>
        </p:nvSpPr>
        <p:spPr>
          <a:xfrm>
            <a:off x="0" y="990600"/>
            <a:ext cx="9144000" cy="4191000"/>
          </a:xfrm>
          <a:solidFill>
            <a:schemeClr val="bg1">
              <a:lumMod val="85000"/>
            </a:schemeClr>
          </a:solidFill>
        </p:spPr>
        <p:txBody>
          <a:bodyPr/>
          <a:lstStyle/>
          <a:p>
            <a:pPr marL="0" indent="0">
              <a:buNone/>
            </a:pPr>
            <a:r>
              <a:rPr lang="mr-IN" sz="1200" dirty="0">
                <a:solidFill>
                  <a:srgbClr val="000000"/>
                </a:solidFill>
              </a:rPr>
              <a:t>"tdi NUM , GPR , NUM",{0x0800000A,0x03FFFFFF}}, </a:t>
            </a:r>
            <a:r>
              <a:rPr lang="mr-IN" sz="1200" dirty="0">
                <a:solidFill>
                  <a:srgbClr val="008000"/>
                </a:solidFill>
              </a:rPr>
              <a:t>//000010xxxxxxxxxxxxxxxxxxxxxxxxxx tdi 0, r0, 0xa</a:t>
            </a:r>
          </a:p>
          <a:p>
            <a:pPr marL="0" indent="0">
              <a:buNone/>
            </a:pPr>
            <a:r>
              <a:rPr lang="mr-IN" sz="1200" dirty="0">
                <a:solidFill>
                  <a:srgbClr val="000000"/>
                </a:solidFill>
              </a:rPr>
              <a:t>   "tdlgti GPR , NUM",{0x08200000,0x001FFFFF}}, </a:t>
            </a:r>
            <a:r>
              <a:rPr lang="mr-IN" sz="1200" dirty="0">
                <a:solidFill>
                  <a:srgbClr val="008000"/>
                </a:solidFill>
              </a:rPr>
              <a:t>//00001000001xxxxxxxxxxxxxxxxxxxxx tdlgti r0, 0</a:t>
            </a:r>
          </a:p>
          <a:p>
            <a:pPr marL="0" indent="0">
              <a:buNone/>
            </a:pPr>
            <a:r>
              <a:rPr lang="mr-IN" sz="1200" dirty="0">
                <a:solidFill>
                  <a:srgbClr val="000000"/>
                </a:solidFill>
              </a:rPr>
              <a:t>   "tdllti GPR , NUM",{0x08400000,0x001FFFFF}}, </a:t>
            </a:r>
            <a:r>
              <a:rPr lang="mr-IN" sz="1200" dirty="0">
                <a:solidFill>
                  <a:srgbClr val="008000"/>
                </a:solidFill>
              </a:rPr>
              <a:t>//00001000010xxxxxxxxxxxxxxxxxxxxx tdllti r0, 0</a:t>
            </a:r>
          </a:p>
          <a:p>
            <a:pPr marL="0" indent="0">
              <a:buNone/>
            </a:pPr>
            <a:r>
              <a:rPr lang="mr-IN" sz="1200" dirty="0">
                <a:solidFill>
                  <a:srgbClr val="000000"/>
                </a:solidFill>
              </a:rPr>
              <a:t>    "tdeqi GPR , NUM",{0x08800000,0x001FFFFF}}, </a:t>
            </a:r>
            <a:r>
              <a:rPr lang="mr-IN" sz="1200" dirty="0">
                <a:solidFill>
                  <a:srgbClr val="008000"/>
                </a:solidFill>
              </a:rPr>
              <a:t>//00001000100xxxxxxxxxxxxxxxxxxxxx tdeqi r0, 0</a:t>
            </a:r>
          </a:p>
          <a:p>
            <a:pPr marL="0" indent="0">
              <a:buNone/>
            </a:pPr>
            <a:r>
              <a:rPr lang="mr-IN" sz="1200" dirty="0">
                <a:solidFill>
                  <a:srgbClr val="000000"/>
                </a:solidFill>
              </a:rPr>
              <a:t>    "tdgti GPR , NUM",{0x09000000,0x001FFFFF}}, </a:t>
            </a:r>
            <a:r>
              <a:rPr lang="mr-IN" sz="1200" dirty="0">
                <a:solidFill>
                  <a:srgbClr val="008000"/>
                </a:solidFill>
              </a:rPr>
              <a:t>//00001001000xxxxxxxxxxxxxxxxxxxxx tdgti r0, 0</a:t>
            </a:r>
          </a:p>
          <a:p>
            <a:pPr marL="0" indent="0">
              <a:buNone/>
            </a:pPr>
            <a:r>
              <a:rPr lang="mr-IN" sz="1200" dirty="0">
                <a:solidFill>
                  <a:srgbClr val="000000"/>
                </a:solidFill>
              </a:rPr>
              <a:t>    "tdlti GPR , NUM",{0x0A000000,0x001FFFFF}}, </a:t>
            </a:r>
            <a:r>
              <a:rPr lang="mr-IN" sz="1200" dirty="0">
                <a:solidFill>
                  <a:srgbClr val="008000"/>
                </a:solidFill>
              </a:rPr>
              <a:t>//00001010000xxxxxxxxxxxxxxxxxxxxx tdlti r0, 0</a:t>
            </a:r>
          </a:p>
          <a:p>
            <a:pPr marL="0" indent="0">
              <a:buNone/>
            </a:pPr>
            <a:r>
              <a:rPr lang="mr-IN" sz="1200" dirty="0">
                <a:solidFill>
                  <a:srgbClr val="000000"/>
                </a:solidFill>
              </a:rPr>
              <a:t>    "tdnei GPR , NUM",{0x0B000000,0x001FFFFF}}, </a:t>
            </a:r>
            <a:r>
              <a:rPr lang="mr-IN" sz="1200" dirty="0">
                <a:solidFill>
                  <a:srgbClr val="008000"/>
                </a:solidFill>
              </a:rPr>
              <a:t>//00001011000xxxxxxxxxxxxxxxxxxxxx tdnei r0, 0</a:t>
            </a:r>
          </a:p>
          <a:p>
            <a:pPr marL="0" indent="0">
              <a:buNone/>
            </a:pPr>
            <a:r>
              <a:rPr lang="mr-IN" sz="1200" dirty="0">
                <a:solidFill>
                  <a:srgbClr val="000000"/>
                </a:solidFill>
              </a:rPr>
              <a:t>     "tdui GPR , NUM",{0x0BE00000,0x001FFFFF}}, </a:t>
            </a:r>
            <a:r>
              <a:rPr lang="mr-IN" sz="1200" dirty="0">
                <a:solidFill>
                  <a:srgbClr val="008000"/>
                </a:solidFill>
              </a:rPr>
              <a:t>//00001011111xxxxxxxxxxxxxxxxxxxxx tdui r0, 0</a:t>
            </a:r>
          </a:p>
          <a:p>
            <a:pPr marL="0" indent="0">
              <a:buNone/>
            </a:pPr>
            <a:r>
              <a:rPr lang="mr-IN" sz="1200" dirty="0">
                <a:solidFill>
                  <a:srgbClr val="000000"/>
                </a:solidFill>
              </a:rPr>
              <a:t>"twi NUM , GPR , NUM",{0x0C000000,0x03FFFFFF}}, </a:t>
            </a:r>
            <a:r>
              <a:rPr lang="mr-IN" sz="1200" dirty="0">
                <a:solidFill>
                  <a:srgbClr val="008000"/>
                </a:solidFill>
              </a:rPr>
              <a:t>//000011xxxxxxxxxxxxxxxxxxxxxxxxxx twi 0, r0, 0</a:t>
            </a:r>
          </a:p>
          <a:p>
            <a:pPr marL="0" indent="0">
              <a:buNone/>
            </a:pPr>
            <a:r>
              <a:rPr lang="mr-IN" sz="1200" dirty="0">
                <a:solidFill>
                  <a:srgbClr val="000000"/>
                </a:solidFill>
              </a:rPr>
              <a:t>   "twlgti GPR , NUM",{0x0C200000,0x001FFFFF}}, </a:t>
            </a:r>
            <a:r>
              <a:rPr lang="mr-IN" sz="1200" dirty="0">
                <a:solidFill>
                  <a:srgbClr val="008000"/>
                </a:solidFill>
              </a:rPr>
              <a:t>//00001100001xxxxxxxxxxxxxxxxxxxxx twlgti r0, 0</a:t>
            </a:r>
          </a:p>
          <a:p>
            <a:pPr marL="0" indent="0">
              <a:buNone/>
            </a:pPr>
            <a:r>
              <a:rPr lang="mr-IN" sz="1200" dirty="0">
                <a:solidFill>
                  <a:srgbClr val="000000"/>
                </a:solidFill>
              </a:rPr>
              <a:t>   "twllti GPR , NUM",{0x0C400000,0x001FFFFF}}, </a:t>
            </a:r>
            <a:r>
              <a:rPr lang="mr-IN" sz="1200" dirty="0">
                <a:solidFill>
                  <a:srgbClr val="008000"/>
                </a:solidFill>
              </a:rPr>
              <a:t>//00001100010xxxxxxxxxxxxxxxxxxxxx twllti r0, 0</a:t>
            </a:r>
          </a:p>
          <a:p>
            <a:pPr marL="0" indent="0">
              <a:buNone/>
            </a:pPr>
            <a:r>
              <a:rPr lang="mr-IN" sz="1200" dirty="0">
                <a:solidFill>
                  <a:srgbClr val="000000"/>
                </a:solidFill>
              </a:rPr>
              <a:t>    "tweqi GPR , NUM",{0x0C800000,0x001FFFFF}}, </a:t>
            </a:r>
            <a:r>
              <a:rPr lang="mr-IN" sz="1200" dirty="0">
                <a:solidFill>
                  <a:srgbClr val="008000"/>
                </a:solidFill>
              </a:rPr>
              <a:t>//00001100100xxxxxxxxxxxxxxxxxxxxx tweqi r0, 0</a:t>
            </a:r>
          </a:p>
          <a:p>
            <a:pPr marL="0" indent="0">
              <a:buNone/>
            </a:pPr>
            <a:r>
              <a:rPr lang="mr-IN" sz="1200" dirty="0">
                <a:solidFill>
                  <a:srgbClr val="000000"/>
                </a:solidFill>
              </a:rPr>
              <a:t>    "twgti GPR , NUM",{0x0D000000,0x001FFFFF}}, </a:t>
            </a:r>
            <a:r>
              <a:rPr lang="mr-IN" sz="1200" dirty="0">
                <a:solidFill>
                  <a:srgbClr val="008000"/>
                </a:solidFill>
              </a:rPr>
              <a:t>//00001101000xxxxxxxxxxxxxxxxxxxxx twgti r0, 0</a:t>
            </a:r>
          </a:p>
          <a:p>
            <a:pPr marL="0" indent="0">
              <a:buNone/>
            </a:pPr>
            <a:r>
              <a:rPr lang="mr-IN" sz="1200" dirty="0">
                <a:solidFill>
                  <a:srgbClr val="000000"/>
                </a:solidFill>
              </a:rPr>
              <a:t>    "twlti GPR , NUM",{0x0E000000,0x001FFFFF}}, </a:t>
            </a:r>
            <a:r>
              <a:rPr lang="mr-IN" sz="1200" dirty="0">
                <a:solidFill>
                  <a:srgbClr val="008000"/>
                </a:solidFill>
              </a:rPr>
              <a:t>//00001110000xxxxxxxxxxxxxxxxxxxxx twlti r0, 0</a:t>
            </a:r>
          </a:p>
          <a:p>
            <a:pPr marL="0" indent="0">
              <a:buNone/>
            </a:pPr>
            <a:r>
              <a:rPr lang="mr-IN" sz="1200" dirty="0">
                <a:solidFill>
                  <a:srgbClr val="000000"/>
                </a:solidFill>
              </a:rPr>
              <a:t>    "twnei GPR , NUM",{0x0F000000,0x001FFFFF}}, </a:t>
            </a:r>
            <a:r>
              <a:rPr lang="mr-IN" sz="1200" dirty="0">
                <a:solidFill>
                  <a:srgbClr val="008000"/>
                </a:solidFill>
              </a:rPr>
              <a:t>//00001111000xxxxxxxxxxxxxxxxxxxxx twnei r0, 0</a:t>
            </a:r>
          </a:p>
          <a:p>
            <a:pPr marL="0" indent="0">
              <a:buNone/>
            </a:pPr>
            <a:r>
              <a:rPr lang="mr-IN" sz="1200" dirty="0">
                <a:solidFill>
                  <a:srgbClr val="000000"/>
                </a:solidFill>
              </a:rPr>
              <a:t>     "twui GPR , NUM",{0x0FE00000,0x001FFFFF}}, </a:t>
            </a:r>
            <a:r>
              <a:rPr lang="mr-IN" sz="1200" dirty="0">
                <a:solidFill>
                  <a:srgbClr val="008000"/>
                </a:solidFill>
              </a:rPr>
              <a:t>//00001111111xxxxxxxxxxxxxxxxxxxxx twui r0, </a:t>
            </a:r>
            <a:r>
              <a:rPr lang="mr-IN" sz="1200" dirty="0" smtClean="0">
                <a:solidFill>
                  <a:srgbClr val="008000"/>
                </a:solidFill>
              </a:rPr>
              <a:t>0</a:t>
            </a:r>
            <a:endParaRPr lang="en-US" sz="1200" dirty="0" smtClean="0">
              <a:solidFill>
                <a:srgbClr val="008000"/>
              </a:solidFill>
            </a:endParaRPr>
          </a:p>
          <a:p>
            <a:pPr marL="0" indent="0">
              <a:buNone/>
            </a:pPr>
            <a:r>
              <a:rPr lang="en-US" sz="1200" dirty="0" smtClean="0">
                <a:solidFill>
                  <a:srgbClr val="000000"/>
                </a:solidFill>
              </a:rPr>
              <a:t>. . .</a:t>
            </a:r>
            <a:endParaRPr lang="en-US" sz="1200" dirty="0">
              <a:solidFill>
                <a:srgbClr val="000000"/>
              </a:solidFill>
            </a:endParaRPr>
          </a:p>
        </p:txBody>
      </p:sp>
    </p:spTree>
    <p:extLst>
      <p:ext uri="{BB962C8B-B14F-4D97-AF65-F5344CB8AC3E}">
        <p14:creationId xmlns:p14="http://schemas.microsoft.com/office/powerpoint/2010/main" val="132627975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 </a:t>
            </a:r>
            <a:r>
              <a:rPr lang="en-US" dirty="0" err="1" smtClean="0"/>
              <a:t>Fuzzer</a:t>
            </a:r>
            <a:r>
              <a:rPr lang="en-US" dirty="0" smtClean="0"/>
              <a:t> Needs 4 Bits!</a:t>
            </a:r>
            <a:endParaRPr lang="en-US" dirty="0"/>
          </a:p>
        </p:txBody>
      </p:sp>
      <p:sp>
        <p:nvSpPr>
          <p:cNvPr id="8" name="TextBox 7"/>
          <p:cNvSpPr txBox="1"/>
          <p:nvPr/>
        </p:nvSpPr>
        <p:spPr>
          <a:xfrm>
            <a:off x="5534519" y="3810000"/>
            <a:ext cx="3304680" cy="523220"/>
          </a:xfrm>
          <a:prstGeom prst="rect">
            <a:avLst/>
          </a:prstGeom>
          <a:noFill/>
        </p:spPr>
        <p:txBody>
          <a:bodyPr wrap="square" rtlCol="0">
            <a:spAutoFit/>
          </a:bodyPr>
          <a:lstStyle/>
          <a:p>
            <a:r>
              <a:rPr lang="de-DE" sz="2800" dirty="0" err="1" smtClean="0">
                <a:latin typeface="Lucida Console"/>
                <a:cs typeface="Lucida Console"/>
              </a:rPr>
              <a:t>bgezalc</a:t>
            </a:r>
            <a:r>
              <a:rPr lang="de-DE" sz="2800" dirty="0" smtClean="0">
                <a:latin typeface="Lucida Console"/>
                <a:cs typeface="Lucida Console"/>
              </a:rPr>
              <a:t> $t0, 0</a:t>
            </a:r>
            <a:endParaRPr lang="en-US" sz="2800" dirty="0">
              <a:latin typeface="Lucida Console"/>
              <a:cs typeface="Lucida Console"/>
            </a:endParaRPr>
          </a:p>
        </p:txBody>
      </p:sp>
      <p:sp>
        <p:nvSpPr>
          <p:cNvPr id="9" name="TextBox 8"/>
          <p:cNvSpPr txBox="1"/>
          <p:nvPr/>
        </p:nvSpPr>
        <p:spPr>
          <a:xfrm>
            <a:off x="200520" y="3362980"/>
            <a:ext cx="8638679" cy="523220"/>
          </a:xfrm>
          <a:prstGeom prst="rect">
            <a:avLst/>
          </a:prstGeom>
          <a:noFill/>
        </p:spPr>
        <p:txBody>
          <a:bodyPr wrap="square" rtlCol="0">
            <a:spAutoFit/>
          </a:bodyPr>
          <a:lstStyle/>
          <a:p>
            <a:r>
              <a:rPr lang="de-DE" sz="2800" dirty="0" smtClean="0">
                <a:latin typeface="Lucida Console"/>
                <a:cs typeface="Lucida Console"/>
              </a:rPr>
              <a:t> BITS: 000110</a:t>
            </a:r>
            <a:r>
              <a:rPr lang="de-DE" sz="2800" dirty="0" smtClean="0">
                <a:solidFill>
                  <a:srgbClr val="3366FF"/>
                </a:solidFill>
                <a:latin typeface="Lucida Console"/>
                <a:cs typeface="Lucida Console"/>
              </a:rPr>
              <a:t>01000</a:t>
            </a:r>
            <a:r>
              <a:rPr lang="de-DE" sz="2800" dirty="0" smtClean="0">
                <a:solidFill>
                  <a:srgbClr val="FF0000"/>
                </a:solidFill>
                <a:latin typeface="Lucida Console"/>
                <a:cs typeface="Lucida Console"/>
              </a:rPr>
              <a:t>01000</a:t>
            </a:r>
            <a:r>
              <a:rPr lang="de-DE" sz="2800" dirty="0" smtClean="0">
                <a:latin typeface="Lucida Console"/>
                <a:cs typeface="Lucida Console"/>
              </a:rPr>
              <a:t>0000000000000000</a:t>
            </a:r>
            <a:endParaRPr lang="en-US" sz="2800" dirty="0">
              <a:latin typeface="Lucida Console"/>
              <a:cs typeface="Lucida Console"/>
            </a:endParaRPr>
          </a:p>
        </p:txBody>
      </p:sp>
      <p:pic>
        <p:nvPicPr>
          <p:cNvPr id="10" name="Picture 9" descr="Screen Shot 2018-05-17 at 3.55.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20" y="735726"/>
            <a:ext cx="8890000" cy="939800"/>
          </a:xfrm>
          <a:prstGeom prst="rect">
            <a:avLst/>
          </a:prstGeom>
        </p:spPr>
      </p:pic>
      <p:sp>
        <p:nvSpPr>
          <p:cNvPr id="11" name="TextBox 10"/>
          <p:cNvSpPr txBox="1"/>
          <p:nvPr/>
        </p:nvSpPr>
        <p:spPr>
          <a:xfrm>
            <a:off x="4117603" y="2907268"/>
            <a:ext cx="1063997" cy="369332"/>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rgbClr val="FFFFFF"/>
                </a:solidFill>
                <a:latin typeface="Lucida Console"/>
                <a:cs typeface="Lucida Console"/>
              </a:rPr>
              <a:t>RT</a:t>
            </a:r>
            <a:endParaRPr lang="en-US" dirty="0">
              <a:solidFill>
                <a:srgbClr val="FFFFFF"/>
              </a:solidFill>
              <a:latin typeface="Lucida Console"/>
              <a:cs typeface="Lucida Console"/>
            </a:endParaRPr>
          </a:p>
        </p:txBody>
      </p:sp>
      <p:sp>
        <p:nvSpPr>
          <p:cNvPr id="12" name="TextBox 11"/>
          <p:cNvSpPr txBox="1"/>
          <p:nvPr/>
        </p:nvSpPr>
        <p:spPr>
          <a:xfrm>
            <a:off x="3048000" y="2907268"/>
            <a:ext cx="1055200" cy="369332"/>
          </a:xfrm>
          <a:prstGeom prst="rect">
            <a:avLst/>
          </a:prstGeom>
          <a:solidFill>
            <a:srgbClr val="3366FF"/>
          </a:solid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latin typeface="Lucida Console"/>
                <a:cs typeface="Lucida Console"/>
              </a:rPr>
              <a:t>RS</a:t>
            </a:r>
            <a:endParaRPr lang="en-US" dirty="0">
              <a:solidFill>
                <a:schemeClr val="bg1"/>
              </a:solidFill>
              <a:latin typeface="Lucida Console"/>
              <a:cs typeface="Lucida Console"/>
            </a:endParaRPr>
          </a:p>
        </p:txBody>
      </p:sp>
      <p:sp>
        <p:nvSpPr>
          <p:cNvPr id="13" name="TextBox 12"/>
          <p:cNvSpPr txBox="1"/>
          <p:nvPr/>
        </p:nvSpPr>
        <p:spPr>
          <a:xfrm>
            <a:off x="5534519" y="5953780"/>
            <a:ext cx="3329968" cy="523220"/>
          </a:xfrm>
          <a:prstGeom prst="rect">
            <a:avLst/>
          </a:prstGeom>
          <a:noFill/>
        </p:spPr>
        <p:txBody>
          <a:bodyPr wrap="square" rtlCol="0">
            <a:spAutoFit/>
          </a:bodyPr>
          <a:lstStyle/>
          <a:p>
            <a:r>
              <a:rPr lang="de-DE" sz="2800" dirty="0" err="1" smtClean="0">
                <a:latin typeface="Lucida Console"/>
                <a:cs typeface="Lucida Console"/>
              </a:rPr>
              <a:t>bgezalc</a:t>
            </a:r>
            <a:r>
              <a:rPr lang="de-DE" sz="2800" dirty="0" smtClean="0">
                <a:latin typeface="Lucida Console"/>
                <a:cs typeface="Lucida Console"/>
              </a:rPr>
              <a:t> $a0</a:t>
            </a:r>
            <a:r>
              <a:rPr lang="de-DE" sz="2800" dirty="0">
                <a:latin typeface="Lucida Console"/>
                <a:cs typeface="Lucida Console"/>
              </a:rPr>
              <a:t>, 0</a:t>
            </a:r>
            <a:endParaRPr lang="en-US" sz="2800" dirty="0">
              <a:latin typeface="Lucida Console"/>
              <a:cs typeface="Lucida Console"/>
            </a:endParaRPr>
          </a:p>
        </p:txBody>
      </p:sp>
      <p:sp>
        <p:nvSpPr>
          <p:cNvPr id="14" name="TextBox 13"/>
          <p:cNvSpPr txBox="1"/>
          <p:nvPr/>
        </p:nvSpPr>
        <p:spPr>
          <a:xfrm>
            <a:off x="200520" y="5572780"/>
            <a:ext cx="8638679" cy="523220"/>
          </a:xfrm>
          <a:prstGeom prst="rect">
            <a:avLst/>
          </a:prstGeom>
          <a:noFill/>
        </p:spPr>
        <p:txBody>
          <a:bodyPr wrap="square" rtlCol="0">
            <a:spAutoFit/>
          </a:bodyPr>
          <a:lstStyle/>
          <a:p>
            <a:r>
              <a:rPr lang="de-DE" sz="2800" dirty="0" smtClean="0">
                <a:latin typeface="Lucida Console"/>
                <a:cs typeface="Lucida Console"/>
              </a:rPr>
              <a:t> BITS: 000110</a:t>
            </a:r>
            <a:r>
              <a:rPr lang="de-DE" sz="2800" dirty="0" smtClean="0">
                <a:solidFill>
                  <a:srgbClr val="3366FF"/>
                </a:solidFill>
                <a:latin typeface="Lucida Console"/>
                <a:cs typeface="Lucida Console"/>
              </a:rPr>
              <a:t>00100</a:t>
            </a:r>
            <a:r>
              <a:rPr lang="de-DE" sz="2800" dirty="0" smtClean="0">
                <a:solidFill>
                  <a:srgbClr val="FF0000"/>
                </a:solidFill>
                <a:latin typeface="Lucida Console"/>
                <a:cs typeface="Lucida Console"/>
              </a:rPr>
              <a:t>00100</a:t>
            </a:r>
            <a:r>
              <a:rPr lang="de-DE" sz="2800" dirty="0" smtClean="0">
                <a:latin typeface="Lucida Console"/>
                <a:cs typeface="Lucida Console"/>
              </a:rPr>
              <a:t>0000000000000000</a:t>
            </a:r>
            <a:endParaRPr lang="en-US" sz="2800" dirty="0">
              <a:latin typeface="Lucida Console"/>
              <a:cs typeface="Lucida Console"/>
            </a:endParaRPr>
          </a:p>
        </p:txBody>
      </p:sp>
      <p:sp>
        <p:nvSpPr>
          <p:cNvPr id="15" name="TextBox 14"/>
          <p:cNvSpPr txBox="1"/>
          <p:nvPr/>
        </p:nvSpPr>
        <p:spPr>
          <a:xfrm>
            <a:off x="0" y="2143780"/>
            <a:ext cx="9144000" cy="523220"/>
          </a:xfrm>
          <a:prstGeom prst="rect">
            <a:avLst/>
          </a:prstGeom>
          <a:solidFill>
            <a:schemeClr val="bg1">
              <a:lumMod val="85000"/>
            </a:schemeClr>
          </a:solidFill>
        </p:spPr>
        <p:txBody>
          <a:bodyPr wrap="square" rtlCol="0">
            <a:spAutoFit/>
          </a:bodyPr>
          <a:lstStyle/>
          <a:p>
            <a:r>
              <a:rPr lang="de-DE" sz="2800" dirty="0" smtClean="0">
                <a:latin typeface="Lucida Console"/>
                <a:cs typeface="Lucida Console"/>
              </a:rPr>
              <a:t>SYNTAX: '</a:t>
            </a:r>
            <a:r>
              <a:rPr lang="de-DE" sz="2800" dirty="0" err="1" smtClean="0">
                <a:latin typeface="Lucida Console"/>
                <a:cs typeface="Lucida Console"/>
              </a:rPr>
              <a:t>bgezalc</a:t>
            </a:r>
            <a:r>
              <a:rPr lang="de-DE" sz="2800" dirty="0" smtClean="0">
                <a:latin typeface="Lucida Console"/>
                <a:cs typeface="Lucida Console"/>
              </a:rPr>
              <a:t> </a:t>
            </a:r>
            <a:r>
              <a:rPr lang="de-DE" sz="2800" dirty="0">
                <a:latin typeface="Lucida Console"/>
                <a:cs typeface="Lucida Console"/>
              </a:rPr>
              <a:t>GPREG , NUM': 0x19080000</a:t>
            </a:r>
            <a:endParaRPr lang="en-US" sz="2800" dirty="0">
              <a:latin typeface="Lucida Console"/>
              <a:cs typeface="Lucida Console"/>
            </a:endParaRPr>
          </a:p>
        </p:txBody>
      </p:sp>
      <p:sp>
        <p:nvSpPr>
          <p:cNvPr id="16" name="TextBox 15"/>
          <p:cNvSpPr txBox="1"/>
          <p:nvPr/>
        </p:nvSpPr>
        <p:spPr>
          <a:xfrm>
            <a:off x="5527987" y="4866620"/>
            <a:ext cx="3304680" cy="523220"/>
          </a:xfrm>
          <a:prstGeom prst="rect">
            <a:avLst/>
          </a:prstGeom>
          <a:noFill/>
        </p:spPr>
        <p:txBody>
          <a:bodyPr wrap="square" rtlCol="0">
            <a:spAutoFit/>
          </a:bodyPr>
          <a:lstStyle/>
          <a:p>
            <a:r>
              <a:rPr lang="de-DE" sz="2800" dirty="0" err="1" smtClean="0">
                <a:latin typeface="Lucida Console"/>
                <a:cs typeface="Lucida Console"/>
              </a:rPr>
              <a:t>blez</a:t>
            </a:r>
            <a:r>
              <a:rPr lang="de-DE" sz="2800" dirty="0" smtClean="0">
                <a:latin typeface="Lucida Console"/>
                <a:cs typeface="Lucida Console"/>
              </a:rPr>
              <a:t> $</a:t>
            </a:r>
            <a:r>
              <a:rPr lang="de-DE" sz="2800" dirty="0" err="1" smtClean="0">
                <a:latin typeface="Lucida Console"/>
                <a:cs typeface="Lucida Console"/>
              </a:rPr>
              <a:t>zero</a:t>
            </a:r>
            <a:r>
              <a:rPr lang="de-DE" sz="2800" dirty="0" smtClean="0">
                <a:latin typeface="Lucida Console"/>
                <a:cs typeface="Lucida Console"/>
              </a:rPr>
              <a:t>, 4</a:t>
            </a:r>
            <a:endParaRPr lang="en-US" sz="2800" dirty="0">
              <a:latin typeface="Lucida Console"/>
              <a:cs typeface="Lucida Console"/>
            </a:endParaRPr>
          </a:p>
        </p:txBody>
      </p:sp>
      <p:sp>
        <p:nvSpPr>
          <p:cNvPr id="17" name="TextBox 16"/>
          <p:cNvSpPr txBox="1"/>
          <p:nvPr/>
        </p:nvSpPr>
        <p:spPr>
          <a:xfrm>
            <a:off x="193988" y="4419600"/>
            <a:ext cx="8638679" cy="523220"/>
          </a:xfrm>
          <a:prstGeom prst="rect">
            <a:avLst/>
          </a:prstGeom>
          <a:noFill/>
        </p:spPr>
        <p:txBody>
          <a:bodyPr wrap="square" rtlCol="0">
            <a:spAutoFit/>
          </a:bodyPr>
          <a:lstStyle/>
          <a:p>
            <a:r>
              <a:rPr lang="de-DE" sz="2800" dirty="0" smtClean="0">
                <a:latin typeface="Lucida Console"/>
                <a:cs typeface="Lucida Console"/>
              </a:rPr>
              <a:t> BITS: 000110</a:t>
            </a:r>
            <a:r>
              <a:rPr lang="de-DE" sz="2800" dirty="0" smtClean="0">
                <a:solidFill>
                  <a:srgbClr val="3366FF"/>
                </a:solidFill>
                <a:latin typeface="Lucida Console"/>
                <a:cs typeface="Lucida Console"/>
              </a:rPr>
              <a:t>00000</a:t>
            </a:r>
            <a:r>
              <a:rPr lang="de-DE" sz="2800" dirty="0" smtClean="0">
                <a:solidFill>
                  <a:srgbClr val="FF0000"/>
                </a:solidFill>
                <a:latin typeface="Lucida Console"/>
                <a:cs typeface="Lucida Console"/>
              </a:rPr>
              <a:t>00000</a:t>
            </a:r>
            <a:r>
              <a:rPr lang="de-DE" sz="2800" dirty="0" smtClean="0">
                <a:latin typeface="Lucida Console"/>
                <a:cs typeface="Lucida Console"/>
              </a:rPr>
              <a:t>0000000000000000</a:t>
            </a:r>
            <a:endParaRPr lang="en-US" sz="2800" dirty="0">
              <a:latin typeface="Lucida Console"/>
              <a:cs typeface="Lucida Console"/>
            </a:endParaRPr>
          </a:p>
        </p:txBody>
      </p:sp>
      <p:cxnSp>
        <p:nvCxnSpPr>
          <p:cNvPr id="18" name="Straight Arrow Connector 17"/>
          <p:cNvCxnSpPr/>
          <p:nvPr/>
        </p:nvCxnSpPr>
        <p:spPr>
          <a:xfrm>
            <a:off x="3429000" y="3886200"/>
            <a:ext cx="0" cy="609600"/>
          </a:xfrm>
          <a:prstGeom prst="straightConnector1">
            <a:avLst/>
          </a:prstGeom>
          <a:ln w="28575" cmpd="sng">
            <a:solidFill>
              <a:srgbClr val="3366FF"/>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3581400" y="4856440"/>
            <a:ext cx="0" cy="716340"/>
          </a:xfrm>
          <a:prstGeom prst="straightConnector1">
            <a:avLst/>
          </a:prstGeom>
          <a:ln w="28575" cmpd="sng">
            <a:solidFill>
              <a:srgbClr val="3366FF"/>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4495800" y="3886200"/>
            <a:ext cx="0" cy="609600"/>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648200" y="4856440"/>
            <a:ext cx="0" cy="716340"/>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92439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 </a:t>
            </a:r>
            <a:r>
              <a:rPr lang="en-US" dirty="0" err="1" smtClean="0"/>
              <a:t>Fuzzer</a:t>
            </a:r>
            <a:r>
              <a:rPr lang="en-US" dirty="0" smtClean="0"/>
              <a:t> needs 4 Bits!</a:t>
            </a:r>
            <a:endParaRPr lang="en-US" dirty="0"/>
          </a:p>
        </p:txBody>
      </p:sp>
      <p:sp>
        <p:nvSpPr>
          <p:cNvPr id="8" name="TextBox 7"/>
          <p:cNvSpPr txBox="1"/>
          <p:nvPr/>
        </p:nvSpPr>
        <p:spPr>
          <a:xfrm>
            <a:off x="5534519" y="1740932"/>
            <a:ext cx="3304680" cy="523220"/>
          </a:xfrm>
          <a:prstGeom prst="rect">
            <a:avLst/>
          </a:prstGeom>
          <a:noFill/>
        </p:spPr>
        <p:txBody>
          <a:bodyPr wrap="square" rtlCol="0">
            <a:spAutoFit/>
          </a:bodyPr>
          <a:lstStyle/>
          <a:p>
            <a:r>
              <a:rPr lang="de-DE" sz="2800" dirty="0" err="1" smtClean="0">
                <a:latin typeface="Lucida Console"/>
                <a:cs typeface="Lucida Console"/>
              </a:rPr>
              <a:t>bgezalc</a:t>
            </a:r>
            <a:r>
              <a:rPr lang="de-DE" sz="2800" dirty="0" smtClean="0">
                <a:latin typeface="Lucida Console"/>
                <a:cs typeface="Lucida Console"/>
              </a:rPr>
              <a:t> $t0, 0</a:t>
            </a:r>
            <a:endParaRPr lang="en-US" sz="2800" dirty="0">
              <a:latin typeface="Lucida Console"/>
              <a:cs typeface="Lucida Console"/>
            </a:endParaRPr>
          </a:p>
        </p:txBody>
      </p:sp>
      <p:sp>
        <p:nvSpPr>
          <p:cNvPr id="9" name="TextBox 8"/>
          <p:cNvSpPr txBox="1"/>
          <p:nvPr/>
        </p:nvSpPr>
        <p:spPr>
          <a:xfrm>
            <a:off x="200520" y="1293912"/>
            <a:ext cx="8638679" cy="523220"/>
          </a:xfrm>
          <a:prstGeom prst="rect">
            <a:avLst/>
          </a:prstGeom>
          <a:noFill/>
        </p:spPr>
        <p:txBody>
          <a:bodyPr wrap="square" rtlCol="0">
            <a:spAutoFit/>
          </a:bodyPr>
          <a:lstStyle/>
          <a:p>
            <a:r>
              <a:rPr lang="de-DE" sz="2800" dirty="0" smtClean="0">
                <a:latin typeface="Lucida Console"/>
                <a:cs typeface="Lucida Console"/>
              </a:rPr>
              <a:t> BITS: 000110</a:t>
            </a:r>
            <a:r>
              <a:rPr lang="de-DE" sz="2800" dirty="0" smtClean="0">
                <a:solidFill>
                  <a:srgbClr val="3366FF"/>
                </a:solidFill>
                <a:latin typeface="Lucida Console"/>
                <a:cs typeface="Lucida Console"/>
              </a:rPr>
              <a:t>01000</a:t>
            </a:r>
            <a:r>
              <a:rPr lang="de-DE" sz="2800" dirty="0" smtClean="0">
                <a:solidFill>
                  <a:srgbClr val="FF0000"/>
                </a:solidFill>
                <a:latin typeface="Lucida Console"/>
                <a:cs typeface="Lucida Console"/>
              </a:rPr>
              <a:t>01000</a:t>
            </a:r>
            <a:r>
              <a:rPr lang="de-DE" sz="2800" dirty="0" smtClean="0">
                <a:latin typeface="Lucida Console"/>
                <a:cs typeface="Lucida Console"/>
              </a:rPr>
              <a:t>0000000000000000</a:t>
            </a:r>
            <a:endParaRPr lang="en-US" sz="2800" dirty="0">
              <a:latin typeface="Lucida Console"/>
              <a:cs typeface="Lucida Console"/>
            </a:endParaRPr>
          </a:p>
        </p:txBody>
      </p:sp>
      <p:sp>
        <p:nvSpPr>
          <p:cNvPr id="11" name="TextBox 10"/>
          <p:cNvSpPr txBox="1"/>
          <p:nvPr/>
        </p:nvSpPr>
        <p:spPr>
          <a:xfrm>
            <a:off x="4117603" y="838200"/>
            <a:ext cx="1063997" cy="369332"/>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rgbClr val="FFFFFF"/>
                </a:solidFill>
                <a:latin typeface="Lucida Console"/>
                <a:cs typeface="Lucida Console"/>
              </a:rPr>
              <a:t>RT</a:t>
            </a:r>
            <a:endParaRPr lang="en-US" dirty="0">
              <a:solidFill>
                <a:srgbClr val="FFFFFF"/>
              </a:solidFill>
              <a:latin typeface="Lucida Console"/>
              <a:cs typeface="Lucida Console"/>
            </a:endParaRPr>
          </a:p>
        </p:txBody>
      </p:sp>
      <p:sp>
        <p:nvSpPr>
          <p:cNvPr id="12" name="TextBox 11"/>
          <p:cNvSpPr txBox="1"/>
          <p:nvPr/>
        </p:nvSpPr>
        <p:spPr>
          <a:xfrm>
            <a:off x="3048000" y="838200"/>
            <a:ext cx="1055200" cy="369332"/>
          </a:xfrm>
          <a:prstGeom prst="rect">
            <a:avLst/>
          </a:prstGeom>
          <a:solidFill>
            <a:srgbClr val="3366FF"/>
          </a:solid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latin typeface="Lucida Console"/>
                <a:cs typeface="Lucida Console"/>
              </a:rPr>
              <a:t>RS</a:t>
            </a:r>
            <a:endParaRPr lang="en-US" dirty="0">
              <a:solidFill>
                <a:schemeClr val="bg1"/>
              </a:solidFill>
              <a:latin typeface="Lucida Console"/>
              <a:cs typeface="Lucida Console"/>
            </a:endParaRPr>
          </a:p>
        </p:txBody>
      </p:sp>
      <p:sp>
        <p:nvSpPr>
          <p:cNvPr id="17" name="TextBox 16"/>
          <p:cNvSpPr txBox="1"/>
          <p:nvPr/>
        </p:nvSpPr>
        <p:spPr>
          <a:xfrm>
            <a:off x="1702527" y="2455868"/>
            <a:ext cx="7467599" cy="523220"/>
          </a:xfrm>
          <a:prstGeom prst="rect">
            <a:avLst/>
          </a:prstGeom>
          <a:noFill/>
        </p:spPr>
        <p:txBody>
          <a:bodyPr wrap="square" rtlCol="0">
            <a:spAutoFit/>
          </a:bodyPr>
          <a:lstStyle/>
          <a:p>
            <a:r>
              <a:rPr lang="de-DE" sz="2800" dirty="0" smtClean="0">
                <a:latin typeface="Lucida Console"/>
                <a:cs typeface="Lucida Console"/>
              </a:rPr>
              <a:t>000110</a:t>
            </a:r>
            <a:r>
              <a:rPr lang="de-DE" sz="2800" dirty="0" smtClean="0">
                <a:solidFill>
                  <a:srgbClr val="3366FF"/>
                </a:solidFill>
                <a:latin typeface="Lucida Console"/>
                <a:cs typeface="Lucida Console"/>
              </a:rPr>
              <a:t>x1xxx</a:t>
            </a:r>
            <a:r>
              <a:rPr lang="de-DE" sz="2800" dirty="0" smtClean="0">
                <a:solidFill>
                  <a:srgbClr val="FF0000"/>
                </a:solidFill>
                <a:latin typeface="Lucida Console"/>
                <a:cs typeface="Lucida Console"/>
              </a:rPr>
              <a:t>x1xxx</a:t>
            </a:r>
            <a:r>
              <a:rPr lang="de-DE" sz="2800" dirty="0" smtClean="0">
                <a:latin typeface="Lucida Console"/>
                <a:cs typeface="Lucida Console"/>
              </a:rPr>
              <a:t>0000000000000000</a:t>
            </a:r>
            <a:endParaRPr lang="en-US" sz="2800" dirty="0">
              <a:latin typeface="Lucida Console"/>
              <a:cs typeface="Lucida Console"/>
            </a:endParaRPr>
          </a:p>
        </p:txBody>
      </p:sp>
      <p:cxnSp>
        <p:nvCxnSpPr>
          <p:cNvPr id="21" name="Straight Arrow Connector 20"/>
          <p:cNvCxnSpPr/>
          <p:nvPr/>
        </p:nvCxnSpPr>
        <p:spPr>
          <a:xfrm>
            <a:off x="3200400" y="1817132"/>
            <a:ext cx="0" cy="716340"/>
          </a:xfrm>
          <a:prstGeom prst="straightConnector1">
            <a:avLst/>
          </a:prstGeom>
          <a:ln w="28575" cmpd="sng">
            <a:solidFill>
              <a:srgbClr val="3366FF"/>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267200" y="1817132"/>
            <a:ext cx="0" cy="716340"/>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3657600" y="1817132"/>
            <a:ext cx="0" cy="716340"/>
          </a:xfrm>
          <a:prstGeom prst="straightConnector1">
            <a:avLst/>
          </a:prstGeom>
          <a:ln w="28575" cmpd="sng">
            <a:solidFill>
              <a:srgbClr val="3366FF"/>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4724400" y="1817132"/>
            <a:ext cx="0" cy="716340"/>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3810000" y="1817132"/>
            <a:ext cx="0" cy="716340"/>
          </a:xfrm>
          <a:prstGeom prst="straightConnector1">
            <a:avLst/>
          </a:prstGeom>
          <a:ln w="28575" cmpd="sng">
            <a:solidFill>
              <a:srgbClr val="3366FF"/>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985846" y="1812555"/>
            <a:ext cx="0" cy="716340"/>
          </a:xfrm>
          <a:prstGeom prst="straightConnector1">
            <a:avLst/>
          </a:prstGeom>
          <a:ln w="28575" cmpd="sng">
            <a:solidFill>
              <a:srgbClr val="3366FF"/>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876800" y="1812555"/>
            <a:ext cx="0" cy="716340"/>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5178585" y="1812555"/>
            <a:ext cx="0" cy="716340"/>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8" name="Oval 27"/>
          <p:cNvSpPr/>
          <p:nvPr/>
        </p:nvSpPr>
        <p:spPr>
          <a:xfrm>
            <a:off x="2441816" y="33343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9" name="Oval 28"/>
          <p:cNvSpPr/>
          <p:nvPr/>
        </p:nvSpPr>
        <p:spPr>
          <a:xfrm>
            <a:off x="29077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0" name="Oval 29"/>
          <p:cNvSpPr/>
          <p:nvPr/>
        </p:nvSpPr>
        <p:spPr>
          <a:xfrm>
            <a:off x="33649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1" name="Oval 30"/>
          <p:cNvSpPr/>
          <p:nvPr/>
        </p:nvSpPr>
        <p:spPr>
          <a:xfrm>
            <a:off x="38221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2" name="Oval 31"/>
          <p:cNvSpPr/>
          <p:nvPr/>
        </p:nvSpPr>
        <p:spPr>
          <a:xfrm>
            <a:off x="42793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3" name="Oval 32"/>
          <p:cNvSpPr/>
          <p:nvPr/>
        </p:nvSpPr>
        <p:spPr>
          <a:xfrm>
            <a:off x="47365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4" name="Oval 33"/>
          <p:cNvSpPr/>
          <p:nvPr/>
        </p:nvSpPr>
        <p:spPr>
          <a:xfrm>
            <a:off x="51937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5" name="Oval 34"/>
          <p:cNvSpPr/>
          <p:nvPr/>
        </p:nvSpPr>
        <p:spPr>
          <a:xfrm>
            <a:off x="56509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6" name="Oval 35"/>
          <p:cNvSpPr/>
          <p:nvPr/>
        </p:nvSpPr>
        <p:spPr>
          <a:xfrm>
            <a:off x="61081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7" name="Oval 36"/>
          <p:cNvSpPr/>
          <p:nvPr/>
        </p:nvSpPr>
        <p:spPr>
          <a:xfrm>
            <a:off x="6565323" y="3334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8" name="Oval 37"/>
          <p:cNvSpPr/>
          <p:nvPr/>
        </p:nvSpPr>
        <p:spPr>
          <a:xfrm>
            <a:off x="2441816" y="3791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39" name="Oval 38"/>
          <p:cNvSpPr/>
          <p:nvPr/>
        </p:nvSpPr>
        <p:spPr>
          <a:xfrm>
            <a:off x="2907723" y="3791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0" name="Oval 39"/>
          <p:cNvSpPr/>
          <p:nvPr/>
        </p:nvSpPr>
        <p:spPr>
          <a:xfrm>
            <a:off x="3364923" y="3791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1" name="Oval 40"/>
          <p:cNvSpPr/>
          <p:nvPr/>
        </p:nvSpPr>
        <p:spPr>
          <a:xfrm>
            <a:off x="3822123" y="3791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2" name="Oval 41"/>
          <p:cNvSpPr/>
          <p:nvPr/>
        </p:nvSpPr>
        <p:spPr>
          <a:xfrm>
            <a:off x="4279323" y="3791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3" name="Oval 42"/>
          <p:cNvSpPr/>
          <p:nvPr/>
        </p:nvSpPr>
        <p:spPr>
          <a:xfrm>
            <a:off x="4736523" y="3791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4" name="Oval 43"/>
          <p:cNvSpPr/>
          <p:nvPr/>
        </p:nvSpPr>
        <p:spPr>
          <a:xfrm>
            <a:off x="5193723" y="3791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5" name="Oval 44"/>
          <p:cNvSpPr/>
          <p:nvPr/>
        </p:nvSpPr>
        <p:spPr>
          <a:xfrm>
            <a:off x="5650923" y="3791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6" name="Oval 45"/>
          <p:cNvSpPr/>
          <p:nvPr/>
        </p:nvSpPr>
        <p:spPr>
          <a:xfrm>
            <a:off x="6108123" y="3791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7" name="Oval 46"/>
          <p:cNvSpPr/>
          <p:nvPr/>
        </p:nvSpPr>
        <p:spPr>
          <a:xfrm>
            <a:off x="6565323" y="3791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8" name="Oval 47"/>
          <p:cNvSpPr/>
          <p:nvPr/>
        </p:nvSpPr>
        <p:spPr>
          <a:xfrm>
            <a:off x="2433109" y="42487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9" name="Oval 48"/>
          <p:cNvSpPr/>
          <p:nvPr/>
        </p:nvSpPr>
        <p:spPr>
          <a:xfrm>
            <a:off x="2899016" y="42487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0" name="Oval 49"/>
          <p:cNvSpPr/>
          <p:nvPr/>
        </p:nvSpPr>
        <p:spPr>
          <a:xfrm>
            <a:off x="3356216" y="42487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1" name="Oval 50"/>
          <p:cNvSpPr/>
          <p:nvPr/>
        </p:nvSpPr>
        <p:spPr>
          <a:xfrm>
            <a:off x="3813416" y="42487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2" name="Oval 51"/>
          <p:cNvSpPr/>
          <p:nvPr/>
        </p:nvSpPr>
        <p:spPr>
          <a:xfrm>
            <a:off x="4270616" y="42487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3" name="Oval 52"/>
          <p:cNvSpPr/>
          <p:nvPr/>
        </p:nvSpPr>
        <p:spPr>
          <a:xfrm>
            <a:off x="4727816" y="42487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4" name="Oval 53"/>
          <p:cNvSpPr/>
          <p:nvPr/>
        </p:nvSpPr>
        <p:spPr>
          <a:xfrm>
            <a:off x="5185016" y="42487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5" name="Oval 54"/>
          <p:cNvSpPr/>
          <p:nvPr/>
        </p:nvSpPr>
        <p:spPr>
          <a:xfrm>
            <a:off x="5642216" y="42487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6" name="Oval 55"/>
          <p:cNvSpPr/>
          <p:nvPr/>
        </p:nvSpPr>
        <p:spPr>
          <a:xfrm>
            <a:off x="6099416" y="42487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7" name="Oval 56"/>
          <p:cNvSpPr/>
          <p:nvPr/>
        </p:nvSpPr>
        <p:spPr>
          <a:xfrm>
            <a:off x="6556616" y="42487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8" name="Oval 57"/>
          <p:cNvSpPr/>
          <p:nvPr/>
        </p:nvSpPr>
        <p:spPr>
          <a:xfrm>
            <a:off x="2433109" y="47059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9" name="Oval 58"/>
          <p:cNvSpPr/>
          <p:nvPr/>
        </p:nvSpPr>
        <p:spPr>
          <a:xfrm>
            <a:off x="2899016" y="47059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0" name="Oval 59"/>
          <p:cNvSpPr/>
          <p:nvPr/>
        </p:nvSpPr>
        <p:spPr>
          <a:xfrm>
            <a:off x="3356216" y="47059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1" name="Oval 60"/>
          <p:cNvSpPr/>
          <p:nvPr/>
        </p:nvSpPr>
        <p:spPr>
          <a:xfrm>
            <a:off x="3813416" y="47059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2" name="Oval 61"/>
          <p:cNvSpPr/>
          <p:nvPr/>
        </p:nvSpPr>
        <p:spPr>
          <a:xfrm>
            <a:off x="4270616" y="47059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4727816" y="47059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185016" y="47059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5642216" y="47059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6" name="Oval 65"/>
          <p:cNvSpPr/>
          <p:nvPr/>
        </p:nvSpPr>
        <p:spPr>
          <a:xfrm>
            <a:off x="6099416" y="47059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7" name="Oval 66"/>
          <p:cNvSpPr/>
          <p:nvPr/>
        </p:nvSpPr>
        <p:spPr>
          <a:xfrm>
            <a:off x="6556616" y="47059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8" name="Oval 67"/>
          <p:cNvSpPr/>
          <p:nvPr/>
        </p:nvSpPr>
        <p:spPr>
          <a:xfrm>
            <a:off x="2441816" y="51631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9" name="Oval 68"/>
          <p:cNvSpPr/>
          <p:nvPr/>
        </p:nvSpPr>
        <p:spPr>
          <a:xfrm>
            <a:off x="2907723" y="51631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0" name="Oval 69"/>
          <p:cNvSpPr/>
          <p:nvPr/>
        </p:nvSpPr>
        <p:spPr>
          <a:xfrm>
            <a:off x="3364923" y="51631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1" name="Oval 70"/>
          <p:cNvSpPr/>
          <p:nvPr/>
        </p:nvSpPr>
        <p:spPr>
          <a:xfrm>
            <a:off x="3822123" y="51631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4279323" y="51631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3" name="Oval 72"/>
          <p:cNvSpPr/>
          <p:nvPr/>
        </p:nvSpPr>
        <p:spPr>
          <a:xfrm>
            <a:off x="4736523" y="51631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4" name="Oval 73"/>
          <p:cNvSpPr/>
          <p:nvPr/>
        </p:nvSpPr>
        <p:spPr>
          <a:xfrm>
            <a:off x="5193723" y="51631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5650923" y="51631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6" name="Oval 75"/>
          <p:cNvSpPr/>
          <p:nvPr/>
        </p:nvSpPr>
        <p:spPr>
          <a:xfrm>
            <a:off x="6108123" y="51631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7" name="Oval 76"/>
          <p:cNvSpPr/>
          <p:nvPr/>
        </p:nvSpPr>
        <p:spPr>
          <a:xfrm>
            <a:off x="6565323" y="51631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8" name="Oval 77"/>
          <p:cNvSpPr/>
          <p:nvPr/>
        </p:nvSpPr>
        <p:spPr>
          <a:xfrm>
            <a:off x="2441816" y="56203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9" name="Oval 78"/>
          <p:cNvSpPr/>
          <p:nvPr/>
        </p:nvSpPr>
        <p:spPr>
          <a:xfrm>
            <a:off x="2907723" y="56203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0" name="Oval 79"/>
          <p:cNvSpPr/>
          <p:nvPr/>
        </p:nvSpPr>
        <p:spPr>
          <a:xfrm>
            <a:off x="3364923" y="5620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1" name="Oval 80"/>
          <p:cNvSpPr/>
          <p:nvPr/>
        </p:nvSpPr>
        <p:spPr>
          <a:xfrm>
            <a:off x="3822123" y="5620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2" name="Oval 81"/>
          <p:cNvSpPr/>
          <p:nvPr/>
        </p:nvSpPr>
        <p:spPr>
          <a:xfrm>
            <a:off x="4279323" y="5620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3" name="Oval 82"/>
          <p:cNvSpPr/>
          <p:nvPr/>
        </p:nvSpPr>
        <p:spPr>
          <a:xfrm>
            <a:off x="4736523" y="5620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4" name="Oval 83"/>
          <p:cNvSpPr/>
          <p:nvPr/>
        </p:nvSpPr>
        <p:spPr>
          <a:xfrm>
            <a:off x="5193723" y="56203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5" name="Oval 84"/>
          <p:cNvSpPr/>
          <p:nvPr/>
        </p:nvSpPr>
        <p:spPr>
          <a:xfrm>
            <a:off x="5650923" y="56203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6" name="Oval 85"/>
          <p:cNvSpPr/>
          <p:nvPr/>
        </p:nvSpPr>
        <p:spPr>
          <a:xfrm>
            <a:off x="6108123" y="56203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7" name="Oval 86"/>
          <p:cNvSpPr/>
          <p:nvPr/>
        </p:nvSpPr>
        <p:spPr>
          <a:xfrm>
            <a:off x="6565323" y="56203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8" name="Oval 87"/>
          <p:cNvSpPr/>
          <p:nvPr/>
        </p:nvSpPr>
        <p:spPr>
          <a:xfrm>
            <a:off x="2433109" y="6077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9" name="Oval 88"/>
          <p:cNvSpPr/>
          <p:nvPr/>
        </p:nvSpPr>
        <p:spPr>
          <a:xfrm>
            <a:off x="2899016" y="6077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0" name="Oval 89"/>
          <p:cNvSpPr/>
          <p:nvPr/>
        </p:nvSpPr>
        <p:spPr>
          <a:xfrm>
            <a:off x="3356216" y="6077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1" name="Oval 90"/>
          <p:cNvSpPr/>
          <p:nvPr/>
        </p:nvSpPr>
        <p:spPr>
          <a:xfrm>
            <a:off x="3813416" y="6077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4270616" y="6077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4727816" y="6077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185016" y="6077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5642216" y="6077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6099416" y="6077500"/>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6556616" y="6077500"/>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cxnSp>
        <p:nvCxnSpPr>
          <p:cNvPr id="110" name="Curved Connector 109"/>
          <p:cNvCxnSpPr>
            <a:stCxn id="3" idx="2"/>
          </p:cNvCxnSpPr>
          <p:nvPr/>
        </p:nvCxnSpPr>
        <p:spPr>
          <a:xfrm rot="16200000" flipH="1">
            <a:off x="1380642" y="4738732"/>
            <a:ext cx="929125" cy="1175809"/>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304800" y="3661746"/>
            <a:ext cx="1905000" cy="1200329"/>
          </a:xfrm>
          <a:prstGeom prst="rect">
            <a:avLst/>
          </a:prstGeom>
          <a:solidFill>
            <a:schemeClr val="bg1">
              <a:lumMod val="85000"/>
            </a:schemeClr>
          </a:solidFill>
        </p:spPr>
        <p:txBody>
          <a:bodyPr wrap="square" rtlCol="0">
            <a:spAutoFit/>
          </a:bodyPr>
          <a:lstStyle/>
          <a:p>
            <a:r>
              <a:rPr lang="en-US" dirty="0" smtClean="0">
                <a:latin typeface="Lucida Console"/>
                <a:cs typeface="Lucida Console"/>
              </a:rPr>
              <a:t>15 reachable from</a:t>
            </a:r>
          </a:p>
          <a:p>
            <a:r>
              <a:rPr lang="en-US" dirty="0" smtClean="0">
                <a:latin typeface="Lucida Console"/>
                <a:cs typeface="Lucida Console"/>
              </a:rPr>
              <a:t>The </a:t>
            </a:r>
            <a:r>
              <a:rPr lang="en-US" dirty="0" err="1" smtClean="0">
                <a:latin typeface="Lucida Console"/>
                <a:cs typeface="Lucida Console"/>
              </a:rPr>
              <a:t>bitpattern</a:t>
            </a:r>
            <a:endParaRPr lang="en-US" dirty="0">
              <a:latin typeface="Lucida Console"/>
              <a:cs typeface="Lucida Console"/>
            </a:endParaRPr>
          </a:p>
        </p:txBody>
      </p:sp>
      <p:sp>
        <p:nvSpPr>
          <p:cNvPr id="111" name="TextBox 110"/>
          <p:cNvSpPr txBox="1"/>
          <p:nvPr/>
        </p:nvSpPr>
        <p:spPr>
          <a:xfrm>
            <a:off x="7162800" y="3733800"/>
            <a:ext cx="1905000" cy="646331"/>
          </a:xfrm>
          <a:prstGeom prst="rect">
            <a:avLst/>
          </a:prstGeom>
          <a:solidFill>
            <a:schemeClr val="bg1">
              <a:lumMod val="85000"/>
            </a:schemeClr>
          </a:solidFill>
        </p:spPr>
        <p:txBody>
          <a:bodyPr wrap="square" rtlCol="0">
            <a:spAutoFit/>
          </a:bodyPr>
          <a:lstStyle/>
          <a:p>
            <a:r>
              <a:rPr lang="en-US" dirty="0" smtClean="0">
                <a:latin typeface="Lucida Console"/>
                <a:cs typeface="Lucida Console"/>
              </a:rPr>
              <a:t>16 lost</a:t>
            </a:r>
          </a:p>
          <a:p>
            <a:r>
              <a:rPr lang="en-US" dirty="0" smtClean="0">
                <a:latin typeface="Lucida Console"/>
                <a:cs typeface="Lucida Console"/>
              </a:rPr>
              <a:t>souls</a:t>
            </a:r>
            <a:endParaRPr lang="en-US" dirty="0">
              <a:latin typeface="Lucida Console"/>
              <a:cs typeface="Lucida Console"/>
            </a:endParaRPr>
          </a:p>
        </p:txBody>
      </p:sp>
      <p:cxnSp>
        <p:nvCxnSpPr>
          <p:cNvPr id="112" name="Curved Connector 111"/>
          <p:cNvCxnSpPr>
            <a:stCxn id="111" idx="2"/>
            <a:endCxn id="87" idx="6"/>
          </p:cNvCxnSpPr>
          <p:nvPr/>
        </p:nvCxnSpPr>
        <p:spPr>
          <a:xfrm rot="5400000">
            <a:off x="6802089" y="4470812"/>
            <a:ext cx="1403892" cy="1222531"/>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655443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6" name="Content Placeholder 5"/>
          <p:cNvSpPr>
            <a:spLocks noGrp="1"/>
          </p:cNvSpPr>
          <p:nvPr>
            <p:ph idx="1"/>
          </p:nvPr>
        </p:nvSpPr>
        <p:spPr>
          <a:xfrm>
            <a:off x="0" y="572105"/>
            <a:ext cx="9144000" cy="3466495"/>
          </a:xfrm>
        </p:spPr>
        <p:txBody>
          <a:bodyPr/>
          <a:lstStyle/>
          <a:p>
            <a:pPr marL="0" indent="0">
              <a:buNone/>
            </a:pPr>
            <a:r>
              <a:rPr lang="en-US" sz="2800" dirty="0" smtClean="0"/>
              <a:t>Wanted to use genetic algorithm, but..</a:t>
            </a:r>
          </a:p>
          <a:p>
            <a:r>
              <a:rPr lang="en-US" sz="2800" dirty="0" smtClean="0"/>
              <a:t>collected </a:t>
            </a:r>
            <a:r>
              <a:rPr lang="en-US" sz="2800" dirty="0" smtClean="0">
                <a:solidFill>
                  <a:srgbClr val="FF0000"/>
                </a:solidFill>
              </a:rPr>
              <a:t>seeds</a:t>
            </a:r>
            <a:r>
              <a:rPr lang="en-US" sz="2800" dirty="0" smtClean="0"/>
              <a:t> by searching the entire instruction space</a:t>
            </a:r>
          </a:p>
          <a:p>
            <a:r>
              <a:rPr lang="en-US" sz="2800" dirty="0" smtClean="0">
                <a:solidFill>
                  <a:srgbClr val="FF0000"/>
                </a:solidFill>
              </a:rPr>
              <a:t>tokenizing</a:t>
            </a:r>
            <a:r>
              <a:rPr lang="en-US" sz="2800" dirty="0" smtClean="0"/>
              <a:t> diversified the starting points, allowing us to think in terms of instruction </a:t>
            </a:r>
            <a:r>
              <a:rPr lang="en-US" sz="2800" dirty="0" smtClean="0">
                <a:solidFill>
                  <a:srgbClr val="FF0000"/>
                </a:solidFill>
              </a:rPr>
              <a:t>syntaxes</a:t>
            </a:r>
          </a:p>
          <a:p>
            <a:r>
              <a:rPr lang="en-US" sz="2800" dirty="0" smtClean="0"/>
              <a:t>syntaxes yielded a good </a:t>
            </a:r>
            <a:r>
              <a:rPr lang="en-US" sz="2800" dirty="0" smtClean="0">
                <a:solidFill>
                  <a:srgbClr val="FF0000"/>
                </a:solidFill>
              </a:rPr>
              <a:t>fitness function </a:t>
            </a:r>
            <a:r>
              <a:rPr lang="en-US" sz="2800" dirty="0" smtClean="0"/>
              <a:t>that takes into account field types</a:t>
            </a:r>
          </a:p>
          <a:p>
            <a:r>
              <a:rPr lang="en-US" sz="2800" dirty="0" smtClean="0">
                <a:solidFill>
                  <a:srgbClr val="000000"/>
                </a:solidFill>
              </a:rPr>
              <a:t>fuzzed for </a:t>
            </a:r>
            <a:r>
              <a:rPr lang="en-US" sz="2800" dirty="0" err="1" smtClean="0">
                <a:solidFill>
                  <a:srgbClr val="FF0000"/>
                </a:solidFill>
              </a:rPr>
              <a:t>bitpatterns</a:t>
            </a:r>
            <a:r>
              <a:rPr lang="en-US" sz="2800" dirty="0" smtClean="0"/>
              <a:t> which store what bits are worth twiddling</a:t>
            </a:r>
          </a:p>
          <a:p>
            <a:endParaRPr lang="en-US" sz="2800" dirty="0"/>
          </a:p>
          <a:p>
            <a:pPr marL="0" indent="0" algn="ctr">
              <a:buNone/>
            </a:pPr>
            <a:r>
              <a:rPr lang="en-US" sz="2800" dirty="0" smtClean="0"/>
              <a:t>WHAT NOW?</a:t>
            </a:r>
          </a:p>
        </p:txBody>
      </p:sp>
    </p:spTree>
    <p:extLst>
      <p:ext uri="{BB962C8B-B14F-4D97-AF65-F5344CB8AC3E}">
        <p14:creationId xmlns:p14="http://schemas.microsoft.com/office/powerpoint/2010/main" val="16672207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cxnSp>
        <p:nvCxnSpPr>
          <p:cNvPr id="11" name="Straight Arrow Connector 10"/>
          <p:cNvCxnSpPr/>
          <p:nvPr/>
        </p:nvCxnSpPr>
        <p:spPr>
          <a:xfrm>
            <a:off x="2065779" y="986811"/>
            <a:ext cx="0" cy="216933"/>
          </a:xfrm>
          <a:prstGeom prst="straightConnector1">
            <a:avLst/>
          </a:prstGeom>
          <a:ln w="9525" cmpd="sng">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419100" y="1203744"/>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tokenize</a:t>
            </a:r>
            <a:endParaRPr lang="en-US" dirty="0"/>
          </a:p>
        </p:txBody>
      </p:sp>
      <p:cxnSp>
        <p:nvCxnSpPr>
          <p:cNvPr id="17" name="Straight Arrow Connector 16"/>
          <p:cNvCxnSpPr>
            <a:stCxn id="12" idx="2"/>
          </p:cNvCxnSpPr>
          <p:nvPr/>
        </p:nvCxnSpPr>
        <p:spPr>
          <a:xfrm>
            <a:off x="2057400" y="1503665"/>
            <a:ext cx="0" cy="248935"/>
          </a:xfrm>
          <a:prstGeom prst="straightConnector1">
            <a:avLst/>
          </a:prstGeom>
          <a:ln w="9525" cmpd="sng">
            <a:tailEnd type="arrow"/>
          </a:ln>
        </p:spPr>
        <p:style>
          <a:lnRef idx="1">
            <a:schemeClr val="dk1"/>
          </a:lnRef>
          <a:fillRef idx="0">
            <a:schemeClr val="dk1"/>
          </a:fillRef>
          <a:effectRef idx="0">
            <a:schemeClr val="dk1"/>
          </a:effectRef>
          <a:fontRef idx="minor">
            <a:schemeClr val="tx1"/>
          </a:fontRef>
        </p:style>
      </p:cxnSp>
      <p:sp>
        <p:nvSpPr>
          <p:cNvPr id="19" name="Content Placeholder 2"/>
          <p:cNvSpPr>
            <a:spLocks noGrp="1"/>
          </p:cNvSpPr>
          <p:nvPr>
            <p:ph idx="1"/>
          </p:nvPr>
        </p:nvSpPr>
        <p:spPr>
          <a:xfrm>
            <a:off x="4572000" y="934371"/>
            <a:ext cx="4267200" cy="2266029"/>
          </a:xfrm>
          <a:solidFill>
            <a:schemeClr val="bg1">
              <a:lumMod val="85000"/>
            </a:schemeClr>
          </a:solidFill>
        </p:spPr>
        <p:txBody>
          <a:bodyPr/>
          <a:lstStyle/>
          <a:p>
            <a:pPr marL="0" indent="0">
              <a:buNone/>
            </a:pPr>
            <a:r>
              <a:rPr lang="mr-IN" sz="1000" dirty="0"/>
              <a:t> "addic GPR , GPR , NUM",{0x30000000,0x03FFFFFF}},</a:t>
            </a:r>
          </a:p>
          <a:p>
            <a:pPr marL="0" indent="0">
              <a:buNone/>
            </a:pPr>
            <a:r>
              <a:rPr lang="mr-IN" sz="1000" dirty="0"/>
              <a:t>"addic . GPR , GPR , NUM",{0x34000000,0x03FFFFFF}},</a:t>
            </a:r>
          </a:p>
          <a:p>
            <a:pPr marL="0" indent="0">
              <a:buNone/>
            </a:pPr>
            <a:r>
              <a:rPr lang="mr-IN" sz="1000" dirty="0"/>
              <a:t>           "li GPR , NUM",{0x38000000,0x03E0FFFF}},</a:t>
            </a:r>
          </a:p>
          <a:p>
            <a:pPr marL="0" indent="0">
              <a:buNone/>
            </a:pPr>
            <a:r>
              <a:rPr lang="mr-IN" sz="1000" dirty="0"/>
              <a:t>   "addi GPR , GPR , NUM",{0x38010000,0x03FFFFFF}},</a:t>
            </a:r>
          </a:p>
          <a:p>
            <a:pPr marL="0" indent="0">
              <a:buNone/>
            </a:pPr>
            <a:r>
              <a:rPr lang="mr-IN" sz="1000" dirty="0"/>
              <a:t>          "lis GPR , NUM",{0x3C000000,0x03E0FFFF}},</a:t>
            </a:r>
          </a:p>
          <a:p>
            <a:pPr marL="0" indent="0">
              <a:buNone/>
            </a:pPr>
            <a:r>
              <a:rPr lang="mr-IN" sz="1000" dirty="0"/>
              <a:t>  "addis GPR , GPR , NUM",{0x3C010000,0x03FFFFFF}},</a:t>
            </a:r>
          </a:p>
          <a:p>
            <a:pPr marL="0" indent="0">
              <a:buNone/>
            </a:pPr>
            <a:r>
              <a:rPr lang="mr-IN" sz="1000" dirty="0"/>
              <a:t>             "bdnzf FLAG",{0x40000000,0x00230000}},</a:t>
            </a:r>
          </a:p>
          <a:p>
            <a:pPr marL="0" indent="0">
              <a:buNone/>
            </a:pPr>
            <a:r>
              <a:rPr lang="mr-IN" sz="1000" dirty="0"/>
              <a:t>            "bdnzfl FLAG",{0x40000001,0x00230000}},</a:t>
            </a:r>
          </a:p>
          <a:p>
            <a:pPr marL="0" indent="0">
              <a:buNone/>
            </a:pPr>
            <a:r>
              <a:rPr lang="mr-IN" sz="1000" dirty="0"/>
              <a:t>            "bdnzfa FLAG",{0x40000002,0x00230000}},</a:t>
            </a:r>
          </a:p>
          <a:p>
            <a:pPr marL="0" indent="0">
              <a:buNone/>
            </a:pPr>
            <a:r>
              <a:rPr lang="mr-IN" sz="1000" dirty="0"/>
              <a:t>           "bdnzfla FLAG",{0x40000003,0x00230000}},</a:t>
            </a:r>
          </a:p>
          <a:p>
            <a:pPr marL="0" indent="0">
              <a:buNone/>
            </a:pPr>
            <a:r>
              <a:rPr lang="mr-IN" sz="1000" dirty="0"/>
              <a:t>       "bdnzf FLAG , NUM",{0x40000004,0x0023FFFC}}</a:t>
            </a:r>
            <a:r>
              <a:rPr lang="mr-IN" sz="1000" dirty="0" smtClean="0"/>
              <a:t>,</a:t>
            </a:r>
            <a:r>
              <a:rPr lang="en-US" sz="1000" dirty="0" smtClean="0"/>
              <a:t/>
            </a:r>
            <a:br>
              <a:rPr lang="en-US" sz="1000" dirty="0" smtClean="0"/>
            </a:br>
            <a:r>
              <a:rPr lang="mr-IN" sz="1000" dirty="0" smtClean="0"/>
              <a:t>…</a:t>
            </a:r>
            <a:endParaRPr lang="en-US" sz="1000" dirty="0"/>
          </a:p>
        </p:txBody>
      </p:sp>
      <p:sp>
        <p:nvSpPr>
          <p:cNvPr id="23" name="TextBox 22"/>
          <p:cNvSpPr txBox="1"/>
          <p:nvPr/>
        </p:nvSpPr>
        <p:spPr>
          <a:xfrm>
            <a:off x="419100" y="1749623"/>
            <a:ext cx="3276600" cy="307777"/>
          </a:xfrm>
          <a:prstGeom prst="rect">
            <a:avLst/>
          </a:prstGeom>
          <a:noFill/>
        </p:spPr>
        <p:txBody>
          <a:bodyPr wrap="square" rtlCol="0">
            <a:spAutoFit/>
          </a:bodyPr>
          <a:lstStyle/>
          <a:p>
            <a:pPr algn="ctr"/>
            <a:r>
              <a:rPr lang="en-US" sz="1400" dirty="0" smtClean="0">
                <a:latin typeface="Lucida Console"/>
                <a:cs typeface="Lucida Console"/>
              </a:rPr>
              <a:t>“add . GPR , GPR, GPR”</a:t>
            </a:r>
            <a:endParaRPr lang="en-US" sz="1400" dirty="0">
              <a:latin typeface="Lucida Console"/>
              <a:cs typeface="Lucida Console"/>
            </a:endParaRPr>
          </a:p>
        </p:txBody>
      </p:sp>
      <p:sp>
        <p:nvSpPr>
          <p:cNvPr id="24" name="TextBox 23"/>
          <p:cNvSpPr txBox="1"/>
          <p:nvPr/>
        </p:nvSpPr>
        <p:spPr>
          <a:xfrm>
            <a:off x="419100" y="679034"/>
            <a:ext cx="3276600" cy="307777"/>
          </a:xfrm>
          <a:prstGeom prst="rect">
            <a:avLst/>
          </a:prstGeom>
          <a:noFill/>
        </p:spPr>
        <p:txBody>
          <a:bodyPr wrap="square" rtlCol="0">
            <a:spAutoFit/>
          </a:bodyPr>
          <a:lstStyle/>
          <a:p>
            <a:pPr algn="ctr"/>
            <a:r>
              <a:rPr lang="en-US" sz="1400" dirty="0" smtClean="0">
                <a:latin typeface="Lucida Console"/>
                <a:cs typeface="Lucida Console"/>
              </a:rPr>
              <a:t>“add.  r0, r0, r0”</a:t>
            </a:r>
            <a:endParaRPr lang="en-US" sz="1400" dirty="0">
              <a:latin typeface="Lucida Console"/>
              <a:cs typeface="Lucida Console"/>
            </a:endParaRPr>
          </a:p>
        </p:txBody>
      </p:sp>
      <p:cxnSp>
        <p:nvCxnSpPr>
          <p:cNvPr id="25" name="Straight Arrow Connector 24"/>
          <p:cNvCxnSpPr/>
          <p:nvPr/>
        </p:nvCxnSpPr>
        <p:spPr>
          <a:xfrm>
            <a:off x="2051754" y="2069067"/>
            <a:ext cx="0" cy="216933"/>
          </a:xfrm>
          <a:prstGeom prst="straightConnector1">
            <a:avLst/>
          </a:prstGeom>
          <a:ln w="9525" cmpd="sng">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405075" y="2286000"/>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syntax lookup</a:t>
            </a:r>
            <a:endParaRPr lang="en-US" dirty="0"/>
          </a:p>
        </p:txBody>
      </p:sp>
      <p:cxnSp>
        <p:nvCxnSpPr>
          <p:cNvPr id="27" name="Straight Arrow Connector 26"/>
          <p:cNvCxnSpPr>
            <a:stCxn id="26" idx="2"/>
            <a:endCxn id="37" idx="0"/>
          </p:cNvCxnSpPr>
          <p:nvPr/>
        </p:nvCxnSpPr>
        <p:spPr>
          <a:xfrm>
            <a:off x="2043375" y="2585921"/>
            <a:ext cx="0" cy="614479"/>
          </a:xfrm>
          <a:prstGeom prst="straightConnector1">
            <a:avLst/>
          </a:prstGeom>
          <a:ln w="9525" cmpd="sng">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26" idx="3"/>
          </p:cNvCxnSpPr>
          <p:nvPr/>
        </p:nvCxnSpPr>
        <p:spPr>
          <a:xfrm>
            <a:off x="3681675" y="2435961"/>
            <a:ext cx="890325" cy="243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6" idx="2"/>
            <a:endCxn id="34" idx="1"/>
          </p:cNvCxnSpPr>
          <p:nvPr/>
        </p:nvCxnSpPr>
        <p:spPr>
          <a:xfrm>
            <a:off x="2043375" y="2585921"/>
            <a:ext cx="1010975" cy="250576"/>
          </a:xfrm>
          <a:prstGeom prst="straightConnector1">
            <a:avLst/>
          </a:prstGeom>
          <a:ln w="9525" cmpd="sng">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054350" y="2697997"/>
            <a:ext cx="1282700" cy="276999"/>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smtClean="0">
                <a:solidFill>
                  <a:schemeClr val="tx1"/>
                </a:solidFill>
                <a:latin typeface="Lucida Console"/>
                <a:cs typeface="Lucida Console"/>
              </a:rPr>
              <a:t>syntax error</a:t>
            </a:r>
            <a:endParaRPr lang="en-US" sz="1200" dirty="0">
              <a:solidFill>
                <a:schemeClr val="tx1"/>
              </a:solidFill>
              <a:latin typeface="Lucida Console"/>
              <a:cs typeface="Lucida Console"/>
            </a:endParaRPr>
          </a:p>
        </p:txBody>
      </p:sp>
      <p:sp>
        <p:nvSpPr>
          <p:cNvPr id="37" name="Rectangle 36"/>
          <p:cNvSpPr/>
          <p:nvPr/>
        </p:nvSpPr>
        <p:spPr>
          <a:xfrm>
            <a:off x="405075" y="3200400"/>
            <a:ext cx="32766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genetic algorithm</a:t>
            </a:r>
            <a:endParaRPr lang="en-US" dirty="0"/>
          </a:p>
        </p:txBody>
      </p:sp>
    </p:spTree>
    <p:extLst>
      <p:ext uri="{BB962C8B-B14F-4D97-AF65-F5344CB8AC3E}">
        <p14:creationId xmlns:p14="http://schemas.microsoft.com/office/powerpoint/2010/main" val="408132553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7" name="Rectangle 36"/>
          <p:cNvSpPr/>
          <p:nvPr/>
        </p:nvSpPr>
        <p:spPr>
          <a:xfrm>
            <a:off x="152400" y="762001"/>
            <a:ext cx="7162800" cy="58673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6" name="Straight Arrow Connector 15"/>
          <p:cNvCxnSpPr/>
          <p:nvPr/>
        </p:nvCxnSpPr>
        <p:spPr>
          <a:xfrm>
            <a:off x="3733800" y="572105"/>
            <a:ext cx="0" cy="189895"/>
          </a:xfrm>
          <a:prstGeom prst="straightConnector1">
            <a:avLst/>
          </a:prstGeom>
          <a:ln w="9525" cmpd="sng">
            <a:tailEnd type="arrow"/>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3199622" y="990600"/>
            <a:ext cx="19812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latin typeface="Lucida Console"/>
                <a:cs typeface="Lucida Console"/>
              </a:rPr>
              <a:t>seed</a:t>
            </a:r>
            <a:r>
              <a:rPr lang="en-US" dirty="0" smtClean="0"/>
              <a:t>: 7C000215  </a:t>
            </a:r>
            <a:endParaRPr lang="en-US" dirty="0"/>
          </a:p>
        </p:txBody>
      </p:sp>
      <p:sp>
        <p:nvSpPr>
          <p:cNvPr id="30" name="Rectangle 29"/>
          <p:cNvSpPr/>
          <p:nvPr/>
        </p:nvSpPr>
        <p:spPr>
          <a:xfrm>
            <a:off x="685800" y="3129079"/>
            <a:ext cx="64770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err="1" smtClean="0">
                <a:latin typeface="Lucida Console"/>
                <a:cs typeface="Lucida Console"/>
              </a:rPr>
              <a:t>bitpattern</a:t>
            </a:r>
            <a:r>
              <a:rPr lang="en-US" dirty="0" smtClean="0">
                <a:latin typeface="Lucida Console"/>
                <a:cs typeface="Lucida Console"/>
              </a:rPr>
              <a:t>: </a:t>
            </a:r>
            <a:r>
              <a:rPr lang="cs-CZ" dirty="0">
                <a:latin typeface="Lucida Console"/>
                <a:cs typeface="Lucida Console"/>
              </a:rPr>
              <a:t>011111</a:t>
            </a:r>
            <a:r>
              <a:rPr lang="cs-CZ" dirty="0">
                <a:solidFill>
                  <a:srgbClr val="FFFF00"/>
                </a:solidFill>
                <a:latin typeface="Lucida Console"/>
                <a:cs typeface="Lucida Console"/>
              </a:rPr>
              <a:t>xxxxxxxxxxxxxxx</a:t>
            </a:r>
            <a:r>
              <a:rPr lang="cs-CZ" dirty="0">
                <a:latin typeface="Lucida Console"/>
                <a:cs typeface="Lucida Console"/>
              </a:rPr>
              <a:t>01000010101</a:t>
            </a:r>
            <a:r>
              <a:rPr lang="en-US" dirty="0" smtClean="0"/>
              <a:t>  </a:t>
            </a:r>
            <a:endParaRPr lang="en-US" dirty="0"/>
          </a:p>
        </p:txBody>
      </p:sp>
      <p:sp>
        <p:nvSpPr>
          <p:cNvPr id="32" name="Rectangle 31"/>
          <p:cNvSpPr/>
          <p:nvPr/>
        </p:nvSpPr>
        <p:spPr>
          <a:xfrm>
            <a:off x="2605597" y="2514600"/>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1-bit changer</a:t>
            </a:r>
            <a:endParaRPr lang="en-US" dirty="0">
              <a:latin typeface="Lucida Console"/>
              <a:cs typeface="Lucida Console"/>
            </a:endParaRPr>
          </a:p>
        </p:txBody>
      </p:sp>
      <p:cxnSp>
        <p:nvCxnSpPr>
          <p:cNvPr id="33" name="Straight Arrow Connector 32"/>
          <p:cNvCxnSpPr/>
          <p:nvPr/>
        </p:nvCxnSpPr>
        <p:spPr>
          <a:xfrm flipH="1">
            <a:off x="3276600" y="2814521"/>
            <a:ext cx="914400" cy="314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3581400" y="2814521"/>
            <a:ext cx="609600" cy="314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3848100" y="2814521"/>
            <a:ext cx="342900" cy="314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191000" y="2814521"/>
            <a:ext cx="685800" cy="314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4191000" y="2814521"/>
            <a:ext cx="0" cy="314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4191000" y="2814521"/>
            <a:ext cx="381000" cy="314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4191000" y="2814521"/>
            <a:ext cx="990600" cy="314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1" name="Rectangle 110"/>
          <p:cNvSpPr/>
          <p:nvPr/>
        </p:nvSpPr>
        <p:spPr>
          <a:xfrm>
            <a:off x="2605597" y="2050081"/>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parent</a:t>
            </a:r>
            <a:r>
              <a:rPr lang="en-US" dirty="0" smtClean="0"/>
              <a:t>: 7C123215  </a:t>
            </a:r>
            <a:endParaRPr lang="en-US" dirty="0"/>
          </a:p>
        </p:txBody>
      </p:sp>
      <p:cxnSp>
        <p:nvCxnSpPr>
          <p:cNvPr id="112" name="Straight Arrow Connector 111"/>
          <p:cNvCxnSpPr/>
          <p:nvPr/>
        </p:nvCxnSpPr>
        <p:spPr>
          <a:xfrm>
            <a:off x="32766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35814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38481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48768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41910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a:off x="45720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51816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2" name="Straight Arrow Connector 251"/>
          <p:cNvCxnSpPr/>
          <p:nvPr/>
        </p:nvCxnSpPr>
        <p:spPr>
          <a:xfrm>
            <a:off x="4191000" y="2350002"/>
            <a:ext cx="0" cy="159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4" name="Rectangle 253"/>
          <p:cNvSpPr/>
          <p:nvPr/>
        </p:nvSpPr>
        <p:spPr>
          <a:xfrm>
            <a:off x="2590800" y="3733800"/>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children</a:t>
            </a:r>
            <a:endParaRPr lang="en-US" dirty="0">
              <a:latin typeface="Lucida Console"/>
              <a:cs typeface="Lucida Console"/>
            </a:endParaRPr>
          </a:p>
        </p:txBody>
      </p:sp>
      <p:sp>
        <p:nvSpPr>
          <p:cNvPr id="256" name="Rectangle 255"/>
          <p:cNvSpPr/>
          <p:nvPr/>
        </p:nvSpPr>
        <p:spPr>
          <a:xfrm>
            <a:off x="2590800" y="4338521"/>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fitness</a:t>
            </a:r>
            <a:endParaRPr lang="en-US" dirty="0">
              <a:latin typeface="Lucida Console"/>
              <a:cs typeface="Lucida Console"/>
            </a:endParaRPr>
          </a:p>
        </p:txBody>
      </p:sp>
      <p:cxnSp>
        <p:nvCxnSpPr>
          <p:cNvPr id="258" name="Straight Arrow Connector 257"/>
          <p:cNvCxnSpPr/>
          <p:nvPr/>
        </p:nvCxnSpPr>
        <p:spPr>
          <a:xfrm>
            <a:off x="3276600" y="4033721"/>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9" name="Straight Arrow Connector 258"/>
          <p:cNvCxnSpPr/>
          <p:nvPr/>
        </p:nvCxnSpPr>
        <p:spPr>
          <a:xfrm>
            <a:off x="3581400" y="4033721"/>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0" name="Straight Arrow Connector 259"/>
          <p:cNvCxnSpPr/>
          <p:nvPr/>
        </p:nvCxnSpPr>
        <p:spPr>
          <a:xfrm>
            <a:off x="3848100" y="4033721"/>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1" name="Straight Arrow Connector 260"/>
          <p:cNvCxnSpPr/>
          <p:nvPr/>
        </p:nvCxnSpPr>
        <p:spPr>
          <a:xfrm>
            <a:off x="4876800" y="4033721"/>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2" name="Straight Arrow Connector 261"/>
          <p:cNvCxnSpPr/>
          <p:nvPr/>
        </p:nvCxnSpPr>
        <p:spPr>
          <a:xfrm>
            <a:off x="4191000" y="4033721"/>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3" name="Straight Arrow Connector 262"/>
          <p:cNvCxnSpPr/>
          <p:nvPr/>
        </p:nvCxnSpPr>
        <p:spPr>
          <a:xfrm>
            <a:off x="4572000" y="4033721"/>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4" name="Straight Arrow Connector 263"/>
          <p:cNvCxnSpPr/>
          <p:nvPr/>
        </p:nvCxnSpPr>
        <p:spPr>
          <a:xfrm>
            <a:off x="5181600" y="4033721"/>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5" name="Rectangle 264"/>
          <p:cNvSpPr/>
          <p:nvPr/>
        </p:nvSpPr>
        <p:spPr>
          <a:xfrm>
            <a:off x="2585306" y="5257800"/>
            <a:ext cx="3276600" cy="2999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Lucida Console"/>
                <a:cs typeface="Lucida Console"/>
              </a:rPr>
              <a:t>new record?</a:t>
            </a:r>
            <a:endParaRPr lang="en-US" dirty="0">
              <a:latin typeface="Lucida Console"/>
              <a:cs typeface="Lucida Console"/>
            </a:endParaRPr>
          </a:p>
        </p:txBody>
      </p:sp>
      <p:cxnSp>
        <p:nvCxnSpPr>
          <p:cNvPr id="266" name="Straight Arrow Connector 265"/>
          <p:cNvCxnSpPr>
            <a:stCxn id="256" idx="2"/>
          </p:cNvCxnSpPr>
          <p:nvPr/>
        </p:nvCxnSpPr>
        <p:spPr>
          <a:xfrm>
            <a:off x="4229100" y="4638442"/>
            <a:ext cx="0" cy="1621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0" name="Straight Connector 269"/>
          <p:cNvCxnSpPr>
            <a:stCxn id="265" idx="1"/>
          </p:cNvCxnSpPr>
          <p:nvPr/>
        </p:nvCxnSpPr>
        <p:spPr>
          <a:xfrm flipH="1">
            <a:off x="533400" y="5407761"/>
            <a:ext cx="2051906" cy="0"/>
          </a:xfrm>
          <a:prstGeom prst="line">
            <a:avLst/>
          </a:prstGeom>
        </p:spPr>
        <p:style>
          <a:lnRef idx="1">
            <a:schemeClr val="dk1"/>
          </a:lnRef>
          <a:fillRef idx="0">
            <a:schemeClr val="dk1"/>
          </a:fillRef>
          <a:effectRef idx="0">
            <a:schemeClr val="dk1"/>
          </a:effectRef>
          <a:fontRef idx="minor">
            <a:schemeClr val="tx1"/>
          </a:fontRef>
        </p:style>
      </p:cxnSp>
      <p:cxnSp>
        <p:nvCxnSpPr>
          <p:cNvPr id="271" name="Straight Connector 270"/>
          <p:cNvCxnSpPr/>
          <p:nvPr/>
        </p:nvCxnSpPr>
        <p:spPr>
          <a:xfrm>
            <a:off x="533400" y="2224453"/>
            <a:ext cx="0" cy="3183308"/>
          </a:xfrm>
          <a:prstGeom prst="line">
            <a:avLst/>
          </a:prstGeom>
        </p:spPr>
        <p:style>
          <a:lnRef idx="1">
            <a:schemeClr val="dk1"/>
          </a:lnRef>
          <a:fillRef idx="0">
            <a:schemeClr val="dk1"/>
          </a:fillRef>
          <a:effectRef idx="0">
            <a:schemeClr val="dk1"/>
          </a:effectRef>
          <a:fontRef idx="minor">
            <a:schemeClr val="tx1"/>
          </a:fontRef>
        </p:style>
      </p:cxnSp>
      <p:cxnSp>
        <p:nvCxnSpPr>
          <p:cNvPr id="275" name="Straight Arrow Connector 274"/>
          <p:cNvCxnSpPr/>
          <p:nvPr/>
        </p:nvCxnSpPr>
        <p:spPr>
          <a:xfrm flipV="1">
            <a:off x="533400" y="2204921"/>
            <a:ext cx="2057400" cy="195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0" name="Straight Arrow Connector 279"/>
          <p:cNvCxnSpPr/>
          <p:nvPr/>
        </p:nvCxnSpPr>
        <p:spPr>
          <a:xfrm>
            <a:off x="4229100" y="5557721"/>
            <a:ext cx="0" cy="1572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1" name="Rectangle 280"/>
          <p:cNvSpPr/>
          <p:nvPr/>
        </p:nvSpPr>
        <p:spPr>
          <a:xfrm>
            <a:off x="2585306" y="5715000"/>
            <a:ext cx="3276600" cy="2999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Lucida Console"/>
                <a:cs typeface="Lucida Console"/>
              </a:rPr>
              <a:t>failure limit?</a:t>
            </a:r>
            <a:endParaRPr lang="en-US" dirty="0">
              <a:latin typeface="Lucida Console"/>
              <a:cs typeface="Lucida Console"/>
            </a:endParaRPr>
          </a:p>
        </p:txBody>
      </p:sp>
      <p:sp>
        <p:nvSpPr>
          <p:cNvPr id="283" name="Rectangle 282"/>
          <p:cNvSpPr/>
          <p:nvPr/>
        </p:nvSpPr>
        <p:spPr>
          <a:xfrm>
            <a:off x="2585306" y="1578846"/>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randomize x’s</a:t>
            </a:r>
            <a:endParaRPr lang="en-US" dirty="0"/>
          </a:p>
        </p:txBody>
      </p:sp>
      <p:cxnSp>
        <p:nvCxnSpPr>
          <p:cNvPr id="284" name="Straight Arrow Connector 283"/>
          <p:cNvCxnSpPr/>
          <p:nvPr/>
        </p:nvCxnSpPr>
        <p:spPr>
          <a:xfrm>
            <a:off x="4191000" y="1890362"/>
            <a:ext cx="0" cy="159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5" name="Straight Arrow Connector 284"/>
          <p:cNvCxnSpPr/>
          <p:nvPr/>
        </p:nvCxnSpPr>
        <p:spPr>
          <a:xfrm flipH="1">
            <a:off x="4186933" y="1290521"/>
            <a:ext cx="4067" cy="288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8" name="Rectangle 287"/>
          <p:cNvSpPr/>
          <p:nvPr/>
        </p:nvSpPr>
        <p:spPr>
          <a:xfrm>
            <a:off x="2585306" y="4800600"/>
            <a:ext cx="3276600" cy="2999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Lucida Console"/>
                <a:cs typeface="Lucida Console"/>
              </a:rPr>
              <a:t>any score 100?</a:t>
            </a:r>
            <a:endParaRPr lang="en-US" dirty="0">
              <a:latin typeface="Lucida Console"/>
              <a:cs typeface="Lucida Console"/>
            </a:endParaRPr>
          </a:p>
        </p:txBody>
      </p:sp>
      <p:cxnSp>
        <p:nvCxnSpPr>
          <p:cNvPr id="290" name="Straight Arrow Connector 289"/>
          <p:cNvCxnSpPr/>
          <p:nvPr/>
        </p:nvCxnSpPr>
        <p:spPr>
          <a:xfrm>
            <a:off x="4223606" y="5100521"/>
            <a:ext cx="0" cy="1621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5" name="Rectangle 294"/>
          <p:cNvSpPr/>
          <p:nvPr/>
        </p:nvSpPr>
        <p:spPr>
          <a:xfrm>
            <a:off x="2572334" y="6167321"/>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re-seed</a:t>
            </a:r>
            <a:endParaRPr lang="en-US" dirty="0">
              <a:latin typeface="Lucida Console"/>
              <a:cs typeface="Lucida Console"/>
            </a:endParaRPr>
          </a:p>
        </p:txBody>
      </p:sp>
      <p:cxnSp>
        <p:nvCxnSpPr>
          <p:cNvPr id="296" name="Straight Arrow Connector 295"/>
          <p:cNvCxnSpPr/>
          <p:nvPr/>
        </p:nvCxnSpPr>
        <p:spPr>
          <a:xfrm>
            <a:off x="4222363" y="6014921"/>
            <a:ext cx="0" cy="1572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7" name="Straight Connector 296"/>
          <p:cNvCxnSpPr/>
          <p:nvPr/>
        </p:nvCxnSpPr>
        <p:spPr>
          <a:xfrm flipH="1">
            <a:off x="304800" y="6324600"/>
            <a:ext cx="2267534" cy="0"/>
          </a:xfrm>
          <a:prstGeom prst="line">
            <a:avLst/>
          </a:prstGeom>
        </p:spPr>
        <p:style>
          <a:lnRef idx="1">
            <a:schemeClr val="dk1"/>
          </a:lnRef>
          <a:fillRef idx="0">
            <a:schemeClr val="dk1"/>
          </a:fillRef>
          <a:effectRef idx="0">
            <a:schemeClr val="dk1"/>
          </a:effectRef>
          <a:fontRef idx="minor">
            <a:schemeClr val="tx1"/>
          </a:fontRef>
        </p:style>
      </p:cxnSp>
      <p:cxnSp>
        <p:nvCxnSpPr>
          <p:cNvPr id="299" name="Straight Connector 298"/>
          <p:cNvCxnSpPr/>
          <p:nvPr/>
        </p:nvCxnSpPr>
        <p:spPr>
          <a:xfrm>
            <a:off x="304800" y="1733068"/>
            <a:ext cx="0" cy="4591532"/>
          </a:xfrm>
          <a:prstGeom prst="line">
            <a:avLst/>
          </a:prstGeom>
        </p:spPr>
        <p:style>
          <a:lnRef idx="1">
            <a:schemeClr val="dk1"/>
          </a:lnRef>
          <a:fillRef idx="0">
            <a:schemeClr val="dk1"/>
          </a:fillRef>
          <a:effectRef idx="0">
            <a:schemeClr val="dk1"/>
          </a:effectRef>
          <a:fontRef idx="minor">
            <a:schemeClr val="tx1"/>
          </a:fontRef>
        </p:style>
      </p:cxnSp>
      <p:cxnSp>
        <p:nvCxnSpPr>
          <p:cNvPr id="302" name="Straight Arrow Connector 301"/>
          <p:cNvCxnSpPr/>
          <p:nvPr/>
        </p:nvCxnSpPr>
        <p:spPr>
          <a:xfrm>
            <a:off x="304800" y="1733068"/>
            <a:ext cx="2286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6" name="Straight Arrow Connector 305"/>
          <p:cNvCxnSpPr/>
          <p:nvPr/>
        </p:nvCxnSpPr>
        <p:spPr>
          <a:xfrm flipV="1">
            <a:off x="5882197" y="4953000"/>
            <a:ext cx="1661603" cy="195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9" name="Straight Arrow Connector 308"/>
          <p:cNvCxnSpPr>
            <a:stCxn id="281" idx="3"/>
          </p:cNvCxnSpPr>
          <p:nvPr/>
        </p:nvCxnSpPr>
        <p:spPr>
          <a:xfrm>
            <a:off x="5861906" y="5864961"/>
            <a:ext cx="168189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2" name="TextBox 311"/>
          <p:cNvSpPr txBox="1"/>
          <p:nvPr/>
        </p:nvSpPr>
        <p:spPr>
          <a:xfrm>
            <a:off x="7555400" y="5737571"/>
            <a:ext cx="1436200" cy="276999"/>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smtClean="0">
                <a:solidFill>
                  <a:schemeClr val="tx1"/>
                </a:solidFill>
              </a:rPr>
              <a:t>FAILURE</a:t>
            </a:r>
            <a:endParaRPr lang="en-US" sz="1200" dirty="0">
              <a:solidFill>
                <a:schemeClr val="tx1"/>
              </a:solidFill>
            </a:endParaRPr>
          </a:p>
        </p:txBody>
      </p:sp>
      <p:sp>
        <p:nvSpPr>
          <p:cNvPr id="313" name="TextBox 312"/>
          <p:cNvSpPr txBox="1"/>
          <p:nvPr/>
        </p:nvSpPr>
        <p:spPr>
          <a:xfrm>
            <a:off x="7543800" y="4829889"/>
            <a:ext cx="1447800" cy="276999"/>
          </a:xfrm>
          <a:prstGeom prst="rect">
            <a:avLst/>
          </a:prstGeom>
          <a:solidFill>
            <a:srgbClr val="008000"/>
          </a:solid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smtClean="0">
                <a:solidFill>
                  <a:schemeClr val="tx1"/>
                </a:solidFill>
              </a:rPr>
              <a:t>SUCCESS</a:t>
            </a:r>
            <a:endParaRPr lang="en-US" sz="1200" dirty="0">
              <a:solidFill>
                <a:schemeClr val="tx1"/>
              </a:solidFill>
            </a:endParaRPr>
          </a:p>
        </p:txBody>
      </p:sp>
    </p:spTree>
    <p:extLst>
      <p:ext uri="{BB962C8B-B14F-4D97-AF65-F5344CB8AC3E}">
        <p14:creationId xmlns:p14="http://schemas.microsoft.com/office/powerpoint/2010/main" val="83637019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7" name="Rectangle 36"/>
          <p:cNvSpPr/>
          <p:nvPr/>
        </p:nvSpPr>
        <p:spPr>
          <a:xfrm>
            <a:off x="152400" y="762001"/>
            <a:ext cx="3962400" cy="586739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8" name="Rectangle 27"/>
          <p:cNvSpPr/>
          <p:nvPr/>
        </p:nvSpPr>
        <p:spPr>
          <a:xfrm>
            <a:off x="1142222" y="990600"/>
            <a:ext cx="19812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latin typeface="Lucida Console"/>
                <a:cs typeface="Lucida Console"/>
              </a:rPr>
              <a:t>seed</a:t>
            </a:r>
            <a:r>
              <a:rPr lang="en-US" dirty="0" smtClean="0"/>
              <a:t>: 7C000215  </a:t>
            </a:r>
            <a:endParaRPr lang="en-US" dirty="0"/>
          </a:p>
        </p:txBody>
      </p:sp>
      <p:sp>
        <p:nvSpPr>
          <p:cNvPr id="30" name="Rectangle 29"/>
          <p:cNvSpPr/>
          <p:nvPr/>
        </p:nvSpPr>
        <p:spPr>
          <a:xfrm>
            <a:off x="548197" y="3124200"/>
            <a:ext cx="3243338"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cs-CZ" sz="1200" dirty="0" smtClean="0">
                <a:latin typeface="Lucida Console"/>
                <a:cs typeface="Lucida Console"/>
              </a:rPr>
              <a:t>011111</a:t>
            </a:r>
            <a:r>
              <a:rPr lang="cs-CZ" sz="1200" dirty="0" smtClean="0">
                <a:solidFill>
                  <a:schemeClr val="tx1"/>
                </a:solidFill>
                <a:latin typeface="Lucida Console"/>
                <a:cs typeface="Lucida Console"/>
              </a:rPr>
              <a:t>xxxxxxxxxxxxxxx</a:t>
            </a:r>
            <a:r>
              <a:rPr lang="cs-CZ" sz="1200" dirty="0" smtClean="0">
                <a:latin typeface="Lucida Console"/>
                <a:cs typeface="Lucida Console"/>
              </a:rPr>
              <a:t>01000010101</a:t>
            </a:r>
            <a:r>
              <a:rPr lang="en-US" sz="1600" dirty="0" smtClean="0"/>
              <a:t>  </a:t>
            </a:r>
            <a:endParaRPr lang="en-US" sz="1600" dirty="0"/>
          </a:p>
        </p:txBody>
      </p:sp>
      <p:sp>
        <p:nvSpPr>
          <p:cNvPr id="32" name="Rectangle 31"/>
          <p:cNvSpPr/>
          <p:nvPr/>
        </p:nvSpPr>
        <p:spPr>
          <a:xfrm>
            <a:off x="548197" y="2514600"/>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1-bit changer</a:t>
            </a:r>
            <a:endParaRPr lang="en-US" dirty="0">
              <a:latin typeface="Lucida Console"/>
              <a:cs typeface="Lucida Console"/>
            </a:endParaRPr>
          </a:p>
        </p:txBody>
      </p:sp>
      <p:cxnSp>
        <p:nvCxnSpPr>
          <p:cNvPr id="33" name="Straight Arrow Connector 32"/>
          <p:cNvCxnSpPr/>
          <p:nvPr/>
        </p:nvCxnSpPr>
        <p:spPr>
          <a:xfrm flipH="1">
            <a:off x="1219200" y="2814521"/>
            <a:ext cx="9144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5" name="Straight Arrow Connector 34"/>
          <p:cNvCxnSpPr/>
          <p:nvPr/>
        </p:nvCxnSpPr>
        <p:spPr>
          <a:xfrm flipH="1">
            <a:off x="1524000" y="2814521"/>
            <a:ext cx="6096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6" name="Straight Arrow Connector 35"/>
          <p:cNvCxnSpPr/>
          <p:nvPr/>
        </p:nvCxnSpPr>
        <p:spPr>
          <a:xfrm flipH="1">
            <a:off x="1790700" y="2814521"/>
            <a:ext cx="3429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8" name="Straight Arrow Connector 37"/>
          <p:cNvCxnSpPr/>
          <p:nvPr/>
        </p:nvCxnSpPr>
        <p:spPr>
          <a:xfrm>
            <a:off x="2133600" y="2814521"/>
            <a:ext cx="6858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9" name="Straight Arrow Connector 38"/>
          <p:cNvCxnSpPr/>
          <p:nvPr/>
        </p:nvCxnSpPr>
        <p:spPr>
          <a:xfrm>
            <a:off x="2133600" y="2814521"/>
            <a:ext cx="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40" name="Straight Arrow Connector 39"/>
          <p:cNvCxnSpPr/>
          <p:nvPr/>
        </p:nvCxnSpPr>
        <p:spPr>
          <a:xfrm>
            <a:off x="2133600" y="2814521"/>
            <a:ext cx="3810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41" name="Straight Arrow Connector 40"/>
          <p:cNvCxnSpPr/>
          <p:nvPr/>
        </p:nvCxnSpPr>
        <p:spPr>
          <a:xfrm>
            <a:off x="2133600" y="2814521"/>
            <a:ext cx="9906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111" name="Rectangle 110"/>
          <p:cNvSpPr/>
          <p:nvPr/>
        </p:nvSpPr>
        <p:spPr>
          <a:xfrm>
            <a:off x="548197" y="2050081"/>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parent</a:t>
            </a:r>
            <a:r>
              <a:rPr lang="en-US" dirty="0" smtClean="0"/>
              <a:t>: 7C123215  </a:t>
            </a:r>
            <a:endParaRPr lang="en-US" dirty="0"/>
          </a:p>
        </p:txBody>
      </p:sp>
      <p:cxnSp>
        <p:nvCxnSpPr>
          <p:cNvPr id="112" name="Straight Arrow Connector 111"/>
          <p:cNvCxnSpPr/>
          <p:nvPr/>
        </p:nvCxnSpPr>
        <p:spPr>
          <a:xfrm>
            <a:off x="12192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3" name="Straight Arrow Connector 112"/>
          <p:cNvCxnSpPr/>
          <p:nvPr/>
        </p:nvCxnSpPr>
        <p:spPr>
          <a:xfrm>
            <a:off x="15240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4" name="Straight Arrow Connector 113"/>
          <p:cNvCxnSpPr/>
          <p:nvPr/>
        </p:nvCxnSpPr>
        <p:spPr>
          <a:xfrm>
            <a:off x="17907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5" name="Straight Arrow Connector 114"/>
          <p:cNvCxnSpPr/>
          <p:nvPr/>
        </p:nvCxnSpPr>
        <p:spPr>
          <a:xfrm>
            <a:off x="28194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6" name="Straight Arrow Connector 115"/>
          <p:cNvCxnSpPr/>
          <p:nvPr/>
        </p:nvCxnSpPr>
        <p:spPr>
          <a:xfrm>
            <a:off x="21336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7" name="Straight Arrow Connector 116"/>
          <p:cNvCxnSpPr/>
          <p:nvPr/>
        </p:nvCxnSpPr>
        <p:spPr>
          <a:xfrm>
            <a:off x="25146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8" name="Straight Arrow Connector 117"/>
          <p:cNvCxnSpPr/>
          <p:nvPr/>
        </p:nvCxnSpPr>
        <p:spPr>
          <a:xfrm>
            <a:off x="31242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52" name="Straight Arrow Connector 251"/>
          <p:cNvCxnSpPr/>
          <p:nvPr/>
        </p:nvCxnSpPr>
        <p:spPr>
          <a:xfrm>
            <a:off x="2133600" y="2350002"/>
            <a:ext cx="0" cy="15971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54" name="Rectangle 253"/>
          <p:cNvSpPr/>
          <p:nvPr/>
        </p:nvSpPr>
        <p:spPr>
          <a:xfrm>
            <a:off x="533400" y="3733800"/>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children</a:t>
            </a:r>
            <a:endParaRPr lang="en-US" dirty="0">
              <a:latin typeface="Lucida Console"/>
              <a:cs typeface="Lucida Console"/>
            </a:endParaRPr>
          </a:p>
        </p:txBody>
      </p:sp>
      <p:sp>
        <p:nvSpPr>
          <p:cNvPr id="256" name="Rectangle 255"/>
          <p:cNvSpPr/>
          <p:nvPr/>
        </p:nvSpPr>
        <p:spPr>
          <a:xfrm>
            <a:off x="533400" y="4338521"/>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fitness</a:t>
            </a:r>
            <a:endParaRPr lang="en-US" dirty="0">
              <a:latin typeface="Lucida Console"/>
              <a:cs typeface="Lucida Console"/>
            </a:endParaRPr>
          </a:p>
        </p:txBody>
      </p:sp>
      <p:cxnSp>
        <p:nvCxnSpPr>
          <p:cNvPr id="258" name="Straight Arrow Connector 257"/>
          <p:cNvCxnSpPr/>
          <p:nvPr/>
        </p:nvCxnSpPr>
        <p:spPr>
          <a:xfrm>
            <a:off x="12192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59" name="Straight Arrow Connector 258"/>
          <p:cNvCxnSpPr/>
          <p:nvPr/>
        </p:nvCxnSpPr>
        <p:spPr>
          <a:xfrm>
            <a:off x="15240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0" name="Straight Arrow Connector 259"/>
          <p:cNvCxnSpPr/>
          <p:nvPr/>
        </p:nvCxnSpPr>
        <p:spPr>
          <a:xfrm>
            <a:off x="17907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1" name="Straight Arrow Connector 260"/>
          <p:cNvCxnSpPr/>
          <p:nvPr/>
        </p:nvCxnSpPr>
        <p:spPr>
          <a:xfrm>
            <a:off x="28194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2" name="Straight Arrow Connector 261"/>
          <p:cNvCxnSpPr/>
          <p:nvPr/>
        </p:nvCxnSpPr>
        <p:spPr>
          <a:xfrm>
            <a:off x="21336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3" name="Straight Arrow Connector 262"/>
          <p:cNvCxnSpPr/>
          <p:nvPr/>
        </p:nvCxnSpPr>
        <p:spPr>
          <a:xfrm>
            <a:off x="25146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4" name="Straight Arrow Connector 263"/>
          <p:cNvCxnSpPr/>
          <p:nvPr/>
        </p:nvCxnSpPr>
        <p:spPr>
          <a:xfrm>
            <a:off x="31242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65" name="Rectangle 264"/>
          <p:cNvSpPr/>
          <p:nvPr/>
        </p:nvSpPr>
        <p:spPr>
          <a:xfrm>
            <a:off x="527906" y="52578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new record?</a:t>
            </a:r>
            <a:endParaRPr lang="en-US" dirty="0">
              <a:latin typeface="Lucida Console"/>
              <a:cs typeface="Lucida Console"/>
            </a:endParaRPr>
          </a:p>
        </p:txBody>
      </p:sp>
      <p:cxnSp>
        <p:nvCxnSpPr>
          <p:cNvPr id="266" name="Straight Arrow Connector 265"/>
          <p:cNvCxnSpPr>
            <a:stCxn id="256" idx="2"/>
          </p:cNvCxnSpPr>
          <p:nvPr/>
        </p:nvCxnSpPr>
        <p:spPr>
          <a:xfrm>
            <a:off x="2171700" y="4638442"/>
            <a:ext cx="0" cy="1621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0" name="Straight Arrow Connector 279"/>
          <p:cNvCxnSpPr/>
          <p:nvPr/>
        </p:nvCxnSpPr>
        <p:spPr>
          <a:xfrm>
            <a:off x="2171700" y="5557721"/>
            <a:ext cx="0" cy="15727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81" name="Rectangle 280"/>
          <p:cNvSpPr/>
          <p:nvPr/>
        </p:nvSpPr>
        <p:spPr>
          <a:xfrm>
            <a:off x="527906" y="57150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failure limit?</a:t>
            </a:r>
            <a:endParaRPr lang="en-US" dirty="0">
              <a:latin typeface="Lucida Console"/>
              <a:cs typeface="Lucida Console"/>
            </a:endParaRPr>
          </a:p>
        </p:txBody>
      </p:sp>
      <p:sp>
        <p:nvSpPr>
          <p:cNvPr id="283" name="Rectangle 282"/>
          <p:cNvSpPr/>
          <p:nvPr/>
        </p:nvSpPr>
        <p:spPr>
          <a:xfrm>
            <a:off x="527906" y="1578846"/>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randomize x’s</a:t>
            </a:r>
            <a:endParaRPr lang="en-US" dirty="0"/>
          </a:p>
        </p:txBody>
      </p:sp>
      <p:cxnSp>
        <p:nvCxnSpPr>
          <p:cNvPr id="284" name="Straight Arrow Connector 283"/>
          <p:cNvCxnSpPr/>
          <p:nvPr/>
        </p:nvCxnSpPr>
        <p:spPr>
          <a:xfrm>
            <a:off x="2133600" y="1890362"/>
            <a:ext cx="0" cy="15971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5" name="Straight Arrow Connector 284"/>
          <p:cNvCxnSpPr/>
          <p:nvPr/>
        </p:nvCxnSpPr>
        <p:spPr>
          <a:xfrm flipH="1">
            <a:off x="2129533" y="1290521"/>
            <a:ext cx="4067" cy="28832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88" name="Rectangle 287"/>
          <p:cNvSpPr/>
          <p:nvPr/>
        </p:nvSpPr>
        <p:spPr>
          <a:xfrm>
            <a:off x="527906" y="48006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any score 100?</a:t>
            </a:r>
            <a:endParaRPr lang="en-US" dirty="0">
              <a:latin typeface="Lucida Console"/>
              <a:cs typeface="Lucida Console"/>
            </a:endParaRPr>
          </a:p>
        </p:txBody>
      </p:sp>
      <p:cxnSp>
        <p:nvCxnSpPr>
          <p:cNvPr id="290" name="Straight Arrow Connector 289"/>
          <p:cNvCxnSpPr/>
          <p:nvPr/>
        </p:nvCxnSpPr>
        <p:spPr>
          <a:xfrm>
            <a:off x="2166206" y="5100521"/>
            <a:ext cx="0" cy="1621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95" name="Rectangle 294"/>
          <p:cNvSpPr/>
          <p:nvPr/>
        </p:nvSpPr>
        <p:spPr>
          <a:xfrm>
            <a:off x="514934" y="6167321"/>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re-seed</a:t>
            </a:r>
            <a:endParaRPr lang="en-US" dirty="0">
              <a:latin typeface="Lucida Console"/>
              <a:cs typeface="Lucida Console"/>
            </a:endParaRPr>
          </a:p>
        </p:txBody>
      </p:sp>
      <p:cxnSp>
        <p:nvCxnSpPr>
          <p:cNvPr id="296" name="Straight Arrow Connector 295"/>
          <p:cNvCxnSpPr/>
          <p:nvPr/>
        </p:nvCxnSpPr>
        <p:spPr>
          <a:xfrm>
            <a:off x="2164963" y="6014921"/>
            <a:ext cx="0" cy="15727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54" name="Oval 53"/>
          <p:cNvSpPr/>
          <p:nvPr/>
        </p:nvSpPr>
        <p:spPr>
          <a:xfrm>
            <a:off x="4444901"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5" name="Oval 54"/>
          <p:cNvSpPr/>
          <p:nvPr/>
        </p:nvSpPr>
        <p:spPr>
          <a:xfrm>
            <a:off x="49108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6" name="Oval 55"/>
          <p:cNvSpPr/>
          <p:nvPr/>
        </p:nvSpPr>
        <p:spPr>
          <a:xfrm>
            <a:off x="53680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7" name="Oval 56"/>
          <p:cNvSpPr/>
          <p:nvPr/>
        </p:nvSpPr>
        <p:spPr>
          <a:xfrm>
            <a:off x="58252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8" name="Oval 57"/>
          <p:cNvSpPr/>
          <p:nvPr/>
        </p:nvSpPr>
        <p:spPr>
          <a:xfrm>
            <a:off x="62824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67396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0" name="Oval 59"/>
          <p:cNvSpPr/>
          <p:nvPr/>
        </p:nvSpPr>
        <p:spPr>
          <a:xfrm>
            <a:off x="71968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1" name="Oval 60"/>
          <p:cNvSpPr/>
          <p:nvPr/>
        </p:nvSpPr>
        <p:spPr>
          <a:xfrm>
            <a:off x="76540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2" name="Oval 61"/>
          <p:cNvSpPr/>
          <p:nvPr/>
        </p:nvSpPr>
        <p:spPr>
          <a:xfrm>
            <a:off x="81112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85684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4444901"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49108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6" name="Oval 65"/>
          <p:cNvSpPr/>
          <p:nvPr/>
        </p:nvSpPr>
        <p:spPr>
          <a:xfrm>
            <a:off x="53680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7" name="Oval 66"/>
          <p:cNvSpPr/>
          <p:nvPr/>
        </p:nvSpPr>
        <p:spPr>
          <a:xfrm>
            <a:off x="58252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8" name="Oval 67"/>
          <p:cNvSpPr/>
          <p:nvPr/>
        </p:nvSpPr>
        <p:spPr>
          <a:xfrm>
            <a:off x="62824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67396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71968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1" name="Oval 70"/>
          <p:cNvSpPr/>
          <p:nvPr/>
        </p:nvSpPr>
        <p:spPr>
          <a:xfrm>
            <a:off x="76540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81112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3" name="Oval 72"/>
          <p:cNvSpPr/>
          <p:nvPr/>
        </p:nvSpPr>
        <p:spPr>
          <a:xfrm>
            <a:off x="85684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4" name="Oval 73"/>
          <p:cNvSpPr/>
          <p:nvPr/>
        </p:nvSpPr>
        <p:spPr>
          <a:xfrm>
            <a:off x="4436194"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4902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6" name="Oval 75"/>
          <p:cNvSpPr/>
          <p:nvPr/>
        </p:nvSpPr>
        <p:spPr>
          <a:xfrm>
            <a:off x="53593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Oval 76"/>
          <p:cNvSpPr/>
          <p:nvPr/>
        </p:nvSpPr>
        <p:spPr>
          <a:xfrm>
            <a:off x="5816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8" name="Oval 77"/>
          <p:cNvSpPr/>
          <p:nvPr/>
        </p:nvSpPr>
        <p:spPr>
          <a:xfrm>
            <a:off x="62737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9" name="Oval 78"/>
          <p:cNvSpPr/>
          <p:nvPr/>
        </p:nvSpPr>
        <p:spPr>
          <a:xfrm>
            <a:off x="67309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0" name="Oval 79"/>
          <p:cNvSpPr/>
          <p:nvPr/>
        </p:nvSpPr>
        <p:spPr>
          <a:xfrm>
            <a:off x="7188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1" name="Oval 80"/>
          <p:cNvSpPr/>
          <p:nvPr/>
        </p:nvSpPr>
        <p:spPr>
          <a:xfrm>
            <a:off x="76453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2" name="Oval 81"/>
          <p:cNvSpPr/>
          <p:nvPr/>
        </p:nvSpPr>
        <p:spPr>
          <a:xfrm>
            <a:off x="8102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3" name="Oval 82"/>
          <p:cNvSpPr/>
          <p:nvPr/>
        </p:nvSpPr>
        <p:spPr>
          <a:xfrm>
            <a:off x="85597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4" name="Oval 83"/>
          <p:cNvSpPr/>
          <p:nvPr/>
        </p:nvSpPr>
        <p:spPr>
          <a:xfrm>
            <a:off x="4436194"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5" name="Oval 84"/>
          <p:cNvSpPr/>
          <p:nvPr/>
        </p:nvSpPr>
        <p:spPr>
          <a:xfrm>
            <a:off x="49021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6" name="Oval 85"/>
          <p:cNvSpPr/>
          <p:nvPr/>
        </p:nvSpPr>
        <p:spPr>
          <a:xfrm>
            <a:off x="53593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7" name="Oval 86"/>
          <p:cNvSpPr/>
          <p:nvPr/>
        </p:nvSpPr>
        <p:spPr>
          <a:xfrm>
            <a:off x="5816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8" name="Oval 87"/>
          <p:cNvSpPr/>
          <p:nvPr/>
        </p:nvSpPr>
        <p:spPr>
          <a:xfrm>
            <a:off x="6273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67309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0" name="Oval 89"/>
          <p:cNvSpPr/>
          <p:nvPr/>
        </p:nvSpPr>
        <p:spPr>
          <a:xfrm>
            <a:off x="71881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1" name="Oval 90"/>
          <p:cNvSpPr/>
          <p:nvPr/>
        </p:nvSpPr>
        <p:spPr>
          <a:xfrm>
            <a:off x="76453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8102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8559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4444901"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49108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53680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5825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8" name="Oval 97"/>
          <p:cNvSpPr/>
          <p:nvPr/>
        </p:nvSpPr>
        <p:spPr>
          <a:xfrm>
            <a:off x="62824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9" name="Oval 98"/>
          <p:cNvSpPr/>
          <p:nvPr/>
        </p:nvSpPr>
        <p:spPr>
          <a:xfrm>
            <a:off x="67396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0" name="Oval 99"/>
          <p:cNvSpPr/>
          <p:nvPr/>
        </p:nvSpPr>
        <p:spPr>
          <a:xfrm>
            <a:off x="71968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1" name="Oval 100"/>
          <p:cNvSpPr/>
          <p:nvPr/>
        </p:nvSpPr>
        <p:spPr>
          <a:xfrm>
            <a:off x="76540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8111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85684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4" name="Oval 103"/>
          <p:cNvSpPr/>
          <p:nvPr/>
        </p:nvSpPr>
        <p:spPr>
          <a:xfrm>
            <a:off x="4444901"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5" name="Oval 104"/>
          <p:cNvSpPr/>
          <p:nvPr/>
        </p:nvSpPr>
        <p:spPr>
          <a:xfrm>
            <a:off x="49108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53680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5825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62824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9" name="Oval 108"/>
          <p:cNvSpPr/>
          <p:nvPr/>
        </p:nvSpPr>
        <p:spPr>
          <a:xfrm>
            <a:off x="67396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0" name="Oval 109"/>
          <p:cNvSpPr/>
          <p:nvPr/>
        </p:nvSpPr>
        <p:spPr>
          <a:xfrm>
            <a:off x="71968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9" name="Oval 118"/>
          <p:cNvSpPr/>
          <p:nvPr/>
        </p:nvSpPr>
        <p:spPr>
          <a:xfrm>
            <a:off x="76540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0" name="Oval 119"/>
          <p:cNvSpPr/>
          <p:nvPr/>
        </p:nvSpPr>
        <p:spPr>
          <a:xfrm>
            <a:off x="8111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85684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2" name="Oval 121"/>
          <p:cNvSpPr/>
          <p:nvPr/>
        </p:nvSpPr>
        <p:spPr>
          <a:xfrm>
            <a:off x="4436194"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3" name="Oval 122"/>
          <p:cNvSpPr/>
          <p:nvPr/>
        </p:nvSpPr>
        <p:spPr>
          <a:xfrm>
            <a:off x="49021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53593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5816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6" name="Oval 125"/>
          <p:cNvSpPr/>
          <p:nvPr/>
        </p:nvSpPr>
        <p:spPr>
          <a:xfrm>
            <a:off x="62737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7" name="Oval 126"/>
          <p:cNvSpPr/>
          <p:nvPr/>
        </p:nvSpPr>
        <p:spPr>
          <a:xfrm>
            <a:off x="67309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8" name="Oval 127"/>
          <p:cNvSpPr/>
          <p:nvPr/>
        </p:nvSpPr>
        <p:spPr>
          <a:xfrm>
            <a:off x="71881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9" name="Oval 128"/>
          <p:cNvSpPr/>
          <p:nvPr/>
        </p:nvSpPr>
        <p:spPr>
          <a:xfrm>
            <a:off x="76453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30" name="Oval 129"/>
          <p:cNvSpPr/>
          <p:nvPr/>
        </p:nvSpPr>
        <p:spPr>
          <a:xfrm>
            <a:off x="8102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31" name="Oval 130"/>
          <p:cNvSpPr/>
          <p:nvPr/>
        </p:nvSpPr>
        <p:spPr>
          <a:xfrm>
            <a:off x="85597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 name="Curved Connector 3"/>
          <p:cNvCxnSpPr>
            <a:stCxn id="111" idx="3"/>
            <a:endCxn id="108" idx="1"/>
          </p:cNvCxnSpPr>
          <p:nvPr/>
        </p:nvCxnSpPr>
        <p:spPr>
          <a:xfrm>
            <a:off x="3824797" y="2200042"/>
            <a:ext cx="2505564" cy="1018488"/>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p:cNvCxnSpPr>
            <a:stCxn id="108" idx="4"/>
            <a:endCxn id="126" idx="0"/>
          </p:cNvCxnSpPr>
          <p:nvPr/>
        </p:nvCxnSpPr>
        <p:spPr>
          <a:xfrm flipH="1">
            <a:off x="6437424" y="3498023"/>
            <a:ext cx="8707" cy="129754"/>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45" name="Straight Arrow Connector 144"/>
          <p:cNvCxnSpPr>
            <a:stCxn id="108" idx="2"/>
            <a:endCxn id="107" idx="6"/>
          </p:cNvCxnSpPr>
          <p:nvPr/>
        </p:nvCxnSpPr>
        <p:spPr>
          <a:xfrm flipH="1">
            <a:off x="6152654" y="3334300"/>
            <a:ext cx="129754" cy="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47" name="Straight Arrow Connector 146"/>
          <p:cNvCxnSpPr>
            <a:stCxn id="108" idx="6"/>
            <a:endCxn id="109" idx="2"/>
          </p:cNvCxnSpPr>
          <p:nvPr/>
        </p:nvCxnSpPr>
        <p:spPr>
          <a:xfrm>
            <a:off x="6609854" y="3334300"/>
            <a:ext cx="129754" cy="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50" name="Straight Arrow Connector 149"/>
          <p:cNvCxnSpPr>
            <a:stCxn id="108" idx="0"/>
            <a:endCxn id="98" idx="4"/>
          </p:cNvCxnSpPr>
          <p:nvPr/>
        </p:nvCxnSpPr>
        <p:spPr>
          <a:xfrm flipV="1">
            <a:off x="6446131" y="3040823"/>
            <a:ext cx="0" cy="129754"/>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59" name="Curved Connector 158"/>
          <p:cNvCxnSpPr>
            <a:endCxn id="130" idx="4"/>
          </p:cNvCxnSpPr>
          <p:nvPr/>
        </p:nvCxnSpPr>
        <p:spPr>
          <a:xfrm flipV="1">
            <a:off x="7058347" y="3955223"/>
            <a:ext cx="1207877" cy="107397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398622" y="4844534"/>
            <a:ext cx="905693" cy="369332"/>
          </a:xfrm>
          <a:prstGeom prst="rect">
            <a:avLst/>
          </a:prstGeom>
          <a:noFill/>
        </p:spPr>
        <p:txBody>
          <a:bodyPr wrap="square" rtlCol="0">
            <a:spAutoFit/>
          </a:bodyPr>
          <a:lstStyle/>
          <a:p>
            <a:r>
              <a:rPr lang="en-US" dirty="0" smtClean="0">
                <a:latin typeface="Lucida Console"/>
                <a:cs typeface="Lucida Console"/>
              </a:rPr>
              <a:t>goal</a:t>
            </a:r>
            <a:endParaRPr lang="en-US" dirty="0">
              <a:latin typeface="Lucida Console"/>
              <a:cs typeface="Lucida Console"/>
            </a:endParaRPr>
          </a:p>
        </p:txBody>
      </p:sp>
    </p:spTree>
    <p:extLst>
      <p:ext uri="{BB962C8B-B14F-4D97-AF65-F5344CB8AC3E}">
        <p14:creationId xmlns:p14="http://schemas.microsoft.com/office/powerpoint/2010/main" val="399026211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re-seeding needed?</a:t>
            </a:r>
            <a:endParaRPr lang="en-US" dirty="0"/>
          </a:p>
        </p:txBody>
      </p:sp>
      <p:sp>
        <p:nvSpPr>
          <p:cNvPr id="37" name="Rectangle 36"/>
          <p:cNvSpPr/>
          <p:nvPr/>
        </p:nvSpPr>
        <p:spPr>
          <a:xfrm>
            <a:off x="152400" y="762001"/>
            <a:ext cx="3962400" cy="586739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8" name="Rectangle 27"/>
          <p:cNvSpPr/>
          <p:nvPr/>
        </p:nvSpPr>
        <p:spPr>
          <a:xfrm>
            <a:off x="1142222" y="990600"/>
            <a:ext cx="19812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latin typeface="Lucida Console"/>
                <a:cs typeface="Lucida Console"/>
              </a:rPr>
              <a:t>seed</a:t>
            </a:r>
            <a:r>
              <a:rPr lang="en-US" dirty="0" smtClean="0"/>
              <a:t>: 7C000215  </a:t>
            </a:r>
            <a:endParaRPr lang="en-US" dirty="0"/>
          </a:p>
        </p:txBody>
      </p:sp>
      <p:sp>
        <p:nvSpPr>
          <p:cNvPr id="30" name="Rectangle 29"/>
          <p:cNvSpPr/>
          <p:nvPr/>
        </p:nvSpPr>
        <p:spPr>
          <a:xfrm>
            <a:off x="548197" y="3124200"/>
            <a:ext cx="3243338"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cs-CZ" sz="1200" dirty="0" smtClean="0">
                <a:latin typeface="Lucida Console"/>
                <a:cs typeface="Lucida Console"/>
              </a:rPr>
              <a:t>011111</a:t>
            </a:r>
            <a:r>
              <a:rPr lang="cs-CZ" sz="1200" dirty="0" smtClean="0">
                <a:solidFill>
                  <a:schemeClr val="tx1"/>
                </a:solidFill>
                <a:latin typeface="Lucida Console"/>
                <a:cs typeface="Lucida Console"/>
              </a:rPr>
              <a:t>xxxxxxxxxxxxxxx</a:t>
            </a:r>
            <a:r>
              <a:rPr lang="cs-CZ" sz="1200" dirty="0" smtClean="0">
                <a:latin typeface="Lucida Console"/>
                <a:cs typeface="Lucida Console"/>
              </a:rPr>
              <a:t>01000010101</a:t>
            </a:r>
            <a:r>
              <a:rPr lang="en-US" sz="1600" dirty="0" smtClean="0"/>
              <a:t>  </a:t>
            </a:r>
            <a:endParaRPr lang="en-US" sz="1600" dirty="0"/>
          </a:p>
        </p:txBody>
      </p:sp>
      <p:sp>
        <p:nvSpPr>
          <p:cNvPr id="32" name="Rectangle 31"/>
          <p:cNvSpPr/>
          <p:nvPr/>
        </p:nvSpPr>
        <p:spPr>
          <a:xfrm>
            <a:off x="548197" y="25146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1-bit changer</a:t>
            </a:r>
            <a:endParaRPr lang="en-US" dirty="0">
              <a:latin typeface="Lucida Console"/>
              <a:cs typeface="Lucida Console"/>
            </a:endParaRPr>
          </a:p>
        </p:txBody>
      </p:sp>
      <p:cxnSp>
        <p:nvCxnSpPr>
          <p:cNvPr id="33" name="Straight Arrow Connector 32"/>
          <p:cNvCxnSpPr/>
          <p:nvPr/>
        </p:nvCxnSpPr>
        <p:spPr>
          <a:xfrm flipH="1">
            <a:off x="1219200" y="2814521"/>
            <a:ext cx="9144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5" name="Straight Arrow Connector 34"/>
          <p:cNvCxnSpPr/>
          <p:nvPr/>
        </p:nvCxnSpPr>
        <p:spPr>
          <a:xfrm flipH="1">
            <a:off x="1524000" y="2814521"/>
            <a:ext cx="6096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6" name="Straight Arrow Connector 35"/>
          <p:cNvCxnSpPr/>
          <p:nvPr/>
        </p:nvCxnSpPr>
        <p:spPr>
          <a:xfrm flipH="1">
            <a:off x="1790700" y="2814521"/>
            <a:ext cx="3429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8" name="Straight Arrow Connector 37"/>
          <p:cNvCxnSpPr/>
          <p:nvPr/>
        </p:nvCxnSpPr>
        <p:spPr>
          <a:xfrm>
            <a:off x="2133600" y="2814521"/>
            <a:ext cx="6858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39" name="Straight Arrow Connector 38"/>
          <p:cNvCxnSpPr/>
          <p:nvPr/>
        </p:nvCxnSpPr>
        <p:spPr>
          <a:xfrm>
            <a:off x="2133600" y="2814521"/>
            <a:ext cx="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40" name="Straight Arrow Connector 39"/>
          <p:cNvCxnSpPr/>
          <p:nvPr/>
        </p:nvCxnSpPr>
        <p:spPr>
          <a:xfrm>
            <a:off x="2133600" y="2814521"/>
            <a:ext cx="3810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41" name="Straight Arrow Connector 40"/>
          <p:cNvCxnSpPr/>
          <p:nvPr/>
        </p:nvCxnSpPr>
        <p:spPr>
          <a:xfrm>
            <a:off x="2133600" y="2814521"/>
            <a:ext cx="990600" cy="3145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111" name="Rectangle 110"/>
          <p:cNvSpPr/>
          <p:nvPr/>
        </p:nvSpPr>
        <p:spPr>
          <a:xfrm>
            <a:off x="548197" y="2050081"/>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parent</a:t>
            </a:r>
            <a:r>
              <a:rPr lang="en-US" dirty="0" smtClean="0"/>
              <a:t>: 7C123215  </a:t>
            </a:r>
            <a:endParaRPr lang="en-US" dirty="0"/>
          </a:p>
        </p:txBody>
      </p:sp>
      <p:cxnSp>
        <p:nvCxnSpPr>
          <p:cNvPr id="112" name="Straight Arrow Connector 111"/>
          <p:cNvCxnSpPr/>
          <p:nvPr/>
        </p:nvCxnSpPr>
        <p:spPr>
          <a:xfrm>
            <a:off x="12192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3" name="Straight Arrow Connector 112"/>
          <p:cNvCxnSpPr/>
          <p:nvPr/>
        </p:nvCxnSpPr>
        <p:spPr>
          <a:xfrm>
            <a:off x="15240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4" name="Straight Arrow Connector 113"/>
          <p:cNvCxnSpPr/>
          <p:nvPr/>
        </p:nvCxnSpPr>
        <p:spPr>
          <a:xfrm>
            <a:off x="17907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5" name="Straight Arrow Connector 114"/>
          <p:cNvCxnSpPr/>
          <p:nvPr/>
        </p:nvCxnSpPr>
        <p:spPr>
          <a:xfrm>
            <a:off x="28194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6" name="Straight Arrow Connector 115"/>
          <p:cNvCxnSpPr/>
          <p:nvPr/>
        </p:nvCxnSpPr>
        <p:spPr>
          <a:xfrm>
            <a:off x="21336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7" name="Straight Arrow Connector 116"/>
          <p:cNvCxnSpPr/>
          <p:nvPr/>
        </p:nvCxnSpPr>
        <p:spPr>
          <a:xfrm>
            <a:off x="25146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18" name="Straight Arrow Connector 117"/>
          <p:cNvCxnSpPr/>
          <p:nvPr/>
        </p:nvCxnSpPr>
        <p:spPr>
          <a:xfrm>
            <a:off x="3124200" y="3429000"/>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52" name="Straight Arrow Connector 251"/>
          <p:cNvCxnSpPr/>
          <p:nvPr/>
        </p:nvCxnSpPr>
        <p:spPr>
          <a:xfrm>
            <a:off x="2133600" y="2350002"/>
            <a:ext cx="0" cy="15971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54" name="Rectangle 253"/>
          <p:cNvSpPr/>
          <p:nvPr/>
        </p:nvSpPr>
        <p:spPr>
          <a:xfrm>
            <a:off x="533400" y="37338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children</a:t>
            </a:r>
            <a:endParaRPr lang="en-US" dirty="0">
              <a:latin typeface="Lucida Console"/>
              <a:cs typeface="Lucida Console"/>
            </a:endParaRPr>
          </a:p>
        </p:txBody>
      </p:sp>
      <p:sp>
        <p:nvSpPr>
          <p:cNvPr id="256" name="Rectangle 255"/>
          <p:cNvSpPr/>
          <p:nvPr/>
        </p:nvSpPr>
        <p:spPr>
          <a:xfrm>
            <a:off x="533400" y="4338521"/>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fitness</a:t>
            </a:r>
            <a:endParaRPr lang="en-US" dirty="0">
              <a:latin typeface="Lucida Console"/>
              <a:cs typeface="Lucida Console"/>
            </a:endParaRPr>
          </a:p>
        </p:txBody>
      </p:sp>
      <p:cxnSp>
        <p:nvCxnSpPr>
          <p:cNvPr id="258" name="Straight Arrow Connector 257"/>
          <p:cNvCxnSpPr/>
          <p:nvPr/>
        </p:nvCxnSpPr>
        <p:spPr>
          <a:xfrm>
            <a:off x="12192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59" name="Straight Arrow Connector 258"/>
          <p:cNvCxnSpPr/>
          <p:nvPr/>
        </p:nvCxnSpPr>
        <p:spPr>
          <a:xfrm>
            <a:off x="15240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0" name="Straight Arrow Connector 259"/>
          <p:cNvCxnSpPr/>
          <p:nvPr/>
        </p:nvCxnSpPr>
        <p:spPr>
          <a:xfrm>
            <a:off x="17907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1" name="Straight Arrow Connector 260"/>
          <p:cNvCxnSpPr/>
          <p:nvPr/>
        </p:nvCxnSpPr>
        <p:spPr>
          <a:xfrm>
            <a:off x="28194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2" name="Straight Arrow Connector 261"/>
          <p:cNvCxnSpPr/>
          <p:nvPr/>
        </p:nvCxnSpPr>
        <p:spPr>
          <a:xfrm>
            <a:off x="21336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3" name="Straight Arrow Connector 262"/>
          <p:cNvCxnSpPr/>
          <p:nvPr/>
        </p:nvCxnSpPr>
        <p:spPr>
          <a:xfrm>
            <a:off x="25146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4" name="Straight Arrow Connector 263"/>
          <p:cNvCxnSpPr/>
          <p:nvPr/>
        </p:nvCxnSpPr>
        <p:spPr>
          <a:xfrm>
            <a:off x="3124200" y="4033721"/>
            <a:ext cx="0" cy="30480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65" name="Rectangle 264"/>
          <p:cNvSpPr/>
          <p:nvPr/>
        </p:nvSpPr>
        <p:spPr>
          <a:xfrm>
            <a:off x="527906" y="52578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new record?</a:t>
            </a:r>
            <a:endParaRPr lang="en-US" dirty="0">
              <a:latin typeface="Lucida Console"/>
              <a:cs typeface="Lucida Console"/>
            </a:endParaRPr>
          </a:p>
        </p:txBody>
      </p:sp>
      <p:cxnSp>
        <p:nvCxnSpPr>
          <p:cNvPr id="266" name="Straight Arrow Connector 265"/>
          <p:cNvCxnSpPr>
            <a:stCxn id="256" idx="2"/>
          </p:cNvCxnSpPr>
          <p:nvPr/>
        </p:nvCxnSpPr>
        <p:spPr>
          <a:xfrm>
            <a:off x="2171700" y="4638442"/>
            <a:ext cx="0" cy="1621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0" name="Straight Arrow Connector 279"/>
          <p:cNvCxnSpPr/>
          <p:nvPr/>
        </p:nvCxnSpPr>
        <p:spPr>
          <a:xfrm>
            <a:off x="2171700" y="5557721"/>
            <a:ext cx="0" cy="15727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81" name="Rectangle 280"/>
          <p:cNvSpPr/>
          <p:nvPr/>
        </p:nvSpPr>
        <p:spPr>
          <a:xfrm>
            <a:off x="527906" y="57150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failure limit?</a:t>
            </a:r>
            <a:endParaRPr lang="en-US" dirty="0">
              <a:latin typeface="Lucida Console"/>
              <a:cs typeface="Lucida Console"/>
            </a:endParaRPr>
          </a:p>
        </p:txBody>
      </p:sp>
      <p:sp>
        <p:nvSpPr>
          <p:cNvPr id="283" name="Rectangle 282"/>
          <p:cNvSpPr/>
          <p:nvPr/>
        </p:nvSpPr>
        <p:spPr>
          <a:xfrm>
            <a:off x="527906" y="1578846"/>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randomize x’s</a:t>
            </a:r>
            <a:endParaRPr lang="en-US" dirty="0"/>
          </a:p>
        </p:txBody>
      </p:sp>
      <p:cxnSp>
        <p:nvCxnSpPr>
          <p:cNvPr id="284" name="Straight Arrow Connector 283"/>
          <p:cNvCxnSpPr/>
          <p:nvPr/>
        </p:nvCxnSpPr>
        <p:spPr>
          <a:xfrm>
            <a:off x="2133600" y="1890362"/>
            <a:ext cx="0" cy="15971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5" name="Straight Arrow Connector 284"/>
          <p:cNvCxnSpPr/>
          <p:nvPr/>
        </p:nvCxnSpPr>
        <p:spPr>
          <a:xfrm flipH="1">
            <a:off x="2129533" y="1290521"/>
            <a:ext cx="4067" cy="28832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88" name="Rectangle 287"/>
          <p:cNvSpPr/>
          <p:nvPr/>
        </p:nvSpPr>
        <p:spPr>
          <a:xfrm>
            <a:off x="527906" y="4800600"/>
            <a:ext cx="3276600" cy="2999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Lucida Console"/>
                <a:cs typeface="Lucida Console"/>
              </a:rPr>
              <a:t>any score 100?</a:t>
            </a:r>
            <a:endParaRPr lang="en-US" dirty="0">
              <a:latin typeface="Lucida Console"/>
              <a:cs typeface="Lucida Console"/>
            </a:endParaRPr>
          </a:p>
        </p:txBody>
      </p:sp>
      <p:cxnSp>
        <p:nvCxnSpPr>
          <p:cNvPr id="290" name="Straight Arrow Connector 289"/>
          <p:cNvCxnSpPr/>
          <p:nvPr/>
        </p:nvCxnSpPr>
        <p:spPr>
          <a:xfrm>
            <a:off x="2166206" y="5100521"/>
            <a:ext cx="0" cy="16215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295" name="Rectangle 294"/>
          <p:cNvSpPr/>
          <p:nvPr/>
        </p:nvSpPr>
        <p:spPr>
          <a:xfrm>
            <a:off x="514934" y="6167321"/>
            <a:ext cx="3276600" cy="2999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Lucida Console"/>
                <a:cs typeface="Lucida Console"/>
              </a:rPr>
              <a:t>re-seed</a:t>
            </a:r>
            <a:endParaRPr lang="en-US" dirty="0">
              <a:latin typeface="Lucida Console"/>
              <a:cs typeface="Lucida Console"/>
            </a:endParaRPr>
          </a:p>
        </p:txBody>
      </p:sp>
      <p:cxnSp>
        <p:nvCxnSpPr>
          <p:cNvPr id="296" name="Straight Arrow Connector 295"/>
          <p:cNvCxnSpPr/>
          <p:nvPr/>
        </p:nvCxnSpPr>
        <p:spPr>
          <a:xfrm>
            <a:off x="2164963" y="6014921"/>
            <a:ext cx="0" cy="15727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
        <p:nvSpPr>
          <p:cNvPr id="54" name="Oval 53"/>
          <p:cNvSpPr/>
          <p:nvPr/>
        </p:nvSpPr>
        <p:spPr>
          <a:xfrm>
            <a:off x="4444901"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5" name="Oval 54"/>
          <p:cNvSpPr/>
          <p:nvPr/>
        </p:nvSpPr>
        <p:spPr>
          <a:xfrm>
            <a:off x="49108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6" name="Oval 55"/>
          <p:cNvSpPr/>
          <p:nvPr/>
        </p:nvSpPr>
        <p:spPr>
          <a:xfrm>
            <a:off x="53680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7" name="Oval 56"/>
          <p:cNvSpPr/>
          <p:nvPr/>
        </p:nvSpPr>
        <p:spPr>
          <a:xfrm>
            <a:off x="58252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8" name="Oval 57"/>
          <p:cNvSpPr/>
          <p:nvPr/>
        </p:nvSpPr>
        <p:spPr>
          <a:xfrm>
            <a:off x="6282408" y="884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9" name="Oval 58"/>
          <p:cNvSpPr/>
          <p:nvPr/>
        </p:nvSpPr>
        <p:spPr>
          <a:xfrm>
            <a:off x="6739608" y="884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0" name="Oval 59"/>
          <p:cNvSpPr/>
          <p:nvPr/>
        </p:nvSpPr>
        <p:spPr>
          <a:xfrm>
            <a:off x="7196808" y="884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1" name="Oval 60"/>
          <p:cNvSpPr/>
          <p:nvPr/>
        </p:nvSpPr>
        <p:spPr>
          <a:xfrm>
            <a:off x="7654008" y="884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2" name="Oval 61"/>
          <p:cNvSpPr/>
          <p:nvPr/>
        </p:nvSpPr>
        <p:spPr>
          <a:xfrm>
            <a:off x="8111208" y="884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3" name="Oval 62"/>
          <p:cNvSpPr/>
          <p:nvPr/>
        </p:nvSpPr>
        <p:spPr>
          <a:xfrm>
            <a:off x="8568408" y="884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4" name="Oval 63"/>
          <p:cNvSpPr/>
          <p:nvPr/>
        </p:nvSpPr>
        <p:spPr>
          <a:xfrm>
            <a:off x="4444901"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49108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6" name="Oval 65"/>
          <p:cNvSpPr/>
          <p:nvPr/>
        </p:nvSpPr>
        <p:spPr>
          <a:xfrm>
            <a:off x="53680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7" name="Oval 66"/>
          <p:cNvSpPr/>
          <p:nvPr/>
        </p:nvSpPr>
        <p:spPr>
          <a:xfrm>
            <a:off x="58252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8" name="Oval 67"/>
          <p:cNvSpPr/>
          <p:nvPr/>
        </p:nvSpPr>
        <p:spPr>
          <a:xfrm>
            <a:off x="62824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9" name="Oval 68"/>
          <p:cNvSpPr/>
          <p:nvPr/>
        </p:nvSpPr>
        <p:spPr>
          <a:xfrm>
            <a:off x="6739608" y="1341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0" name="Oval 69"/>
          <p:cNvSpPr/>
          <p:nvPr/>
        </p:nvSpPr>
        <p:spPr>
          <a:xfrm>
            <a:off x="7196808" y="1341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1" name="Oval 70"/>
          <p:cNvSpPr/>
          <p:nvPr/>
        </p:nvSpPr>
        <p:spPr>
          <a:xfrm>
            <a:off x="7654008" y="1341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2" name="Oval 71"/>
          <p:cNvSpPr/>
          <p:nvPr/>
        </p:nvSpPr>
        <p:spPr>
          <a:xfrm>
            <a:off x="8111208" y="1341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3" name="Oval 72"/>
          <p:cNvSpPr/>
          <p:nvPr/>
        </p:nvSpPr>
        <p:spPr>
          <a:xfrm>
            <a:off x="8568408" y="1341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4" name="Oval 73"/>
          <p:cNvSpPr/>
          <p:nvPr/>
        </p:nvSpPr>
        <p:spPr>
          <a:xfrm>
            <a:off x="4436194"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4902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6" name="Oval 75"/>
          <p:cNvSpPr/>
          <p:nvPr/>
        </p:nvSpPr>
        <p:spPr>
          <a:xfrm>
            <a:off x="53593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7" name="Oval 76"/>
          <p:cNvSpPr/>
          <p:nvPr/>
        </p:nvSpPr>
        <p:spPr>
          <a:xfrm>
            <a:off x="5816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8" name="Oval 77"/>
          <p:cNvSpPr/>
          <p:nvPr/>
        </p:nvSpPr>
        <p:spPr>
          <a:xfrm>
            <a:off x="62737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9" name="Oval 78"/>
          <p:cNvSpPr/>
          <p:nvPr/>
        </p:nvSpPr>
        <p:spPr>
          <a:xfrm>
            <a:off x="67309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0" name="Oval 79"/>
          <p:cNvSpPr/>
          <p:nvPr/>
        </p:nvSpPr>
        <p:spPr>
          <a:xfrm>
            <a:off x="71881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1" name="Oval 80"/>
          <p:cNvSpPr/>
          <p:nvPr/>
        </p:nvSpPr>
        <p:spPr>
          <a:xfrm>
            <a:off x="76453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2" name="Oval 81"/>
          <p:cNvSpPr/>
          <p:nvPr/>
        </p:nvSpPr>
        <p:spPr>
          <a:xfrm>
            <a:off x="8102501" y="17989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3" name="Oval 82"/>
          <p:cNvSpPr/>
          <p:nvPr/>
        </p:nvSpPr>
        <p:spPr>
          <a:xfrm>
            <a:off x="8559701" y="17989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4" name="Oval 83"/>
          <p:cNvSpPr/>
          <p:nvPr/>
        </p:nvSpPr>
        <p:spPr>
          <a:xfrm>
            <a:off x="4436194"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5" name="Oval 84"/>
          <p:cNvSpPr/>
          <p:nvPr/>
        </p:nvSpPr>
        <p:spPr>
          <a:xfrm>
            <a:off x="49021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6" name="Oval 85"/>
          <p:cNvSpPr/>
          <p:nvPr/>
        </p:nvSpPr>
        <p:spPr>
          <a:xfrm>
            <a:off x="53593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7" name="Oval 86"/>
          <p:cNvSpPr/>
          <p:nvPr/>
        </p:nvSpPr>
        <p:spPr>
          <a:xfrm>
            <a:off x="5816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8" name="Oval 87"/>
          <p:cNvSpPr/>
          <p:nvPr/>
        </p:nvSpPr>
        <p:spPr>
          <a:xfrm>
            <a:off x="6273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9" name="Oval 88"/>
          <p:cNvSpPr/>
          <p:nvPr/>
        </p:nvSpPr>
        <p:spPr>
          <a:xfrm>
            <a:off x="67309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0" name="Oval 89"/>
          <p:cNvSpPr/>
          <p:nvPr/>
        </p:nvSpPr>
        <p:spPr>
          <a:xfrm>
            <a:off x="7188101" y="22561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1" name="Oval 90"/>
          <p:cNvSpPr/>
          <p:nvPr/>
        </p:nvSpPr>
        <p:spPr>
          <a:xfrm>
            <a:off x="76453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81025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8559701" y="22561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4444901"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49108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53680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5825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8" name="Oval 97"/>
          <p:cNvSpPr/>
          <p:nvPr/>
        </p:nvSpPr>
        <p:spPr>
          <a:xfrm>
            <a:off x="62824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9" name="Oval 98"/>
          <p:cNvSpPr/>
          <p:nvPr/>
        </p:nvSpPr>
        <p:spPr>
          <a:xfrm>
            <a:off x="67396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0" name="Oval 99"/>
          <p:cNvSpPr/>
          <p:nvPr/>
        </p:nvSpPr>
        <p:spPr>
          <a:xfrm>
            <a:off x="7196808" y="27133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1" name="Oval 100"/>
          <p:cNvSpPr/>
          <p:nvPr/>
        </p:nvSpPr>
        <p:spPr>
          <a:xfrm>
            <a:off x="76540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2" name="Oval 101"/>
          <p:cNvSpPr/>
          <p:nvPr/>
        </p:nvSpPr>
        <p:spPr>
          <a:xfrm>
            <a:off x="81112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3" name="Oval 102"/>
          <p:cNvSpPr/>
          <p:nvPr/>
        </p:nvSpPr>
        <p:spPr>
          <a:xfrm>
            <a:off x="8568408" y="27133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4" name="Oval 103"/>
          <p:cNvSpPr/>
          <p:nvPr/>
        </p:nvSpPr>
        <p:spPr>
          <a:xfrm>
            <a:off x="4444901"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5" name="Oval 104"/>
          <p:cNvSpPr/>
          <p:nvPr/>
        </p:nvSpPr>
        <p:spPr>
          <a:xfrm>
            <a:off x="49108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6" name="Oval 105"/>
          <p:cNvSpPr/>
          <p:nvPr/>
        </p:nvSpPr>
        <p:spPr>
          <a:xfrm>
            <a:off x="53680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7" name="Oval 106"/>
          <p:cNvSpPr/>
          <p:nvPr/>
        </p:nvSpPr>
        <p:spPr>
          <a:xfrm>
            <a:off x="5825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08" name="Oval 107"/>
          <p:cNvSpPr/>
          <p:nvPr/>
        </p:nvSpPr>
        <p:spPr>
          <a:xfrm>
            <a:off x="62824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09" name="Oval 108"/>
          <p:cNvSpPr/>
          <p:nvPr/>
        </p:nvSpPr>
        <p:spPr>
          <a:xfrm>
            <a:off x="67396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0" name="Oval 109"/>
          <p:cNvSpPr/>
          <p:nvPr/>
        </p:nvSpPr>
        <p:spPr>
          <a:xfrm>
            <a:off x="71968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9" name="Oval 118"/>
          <p:cNvSpPr/>
          <p:nvPr/>
        </p:nvSpPr>
        <p:spPr>
          <a:xfrm>
            <a:off x="7654008" y="31705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0" name="Oval 119"/>
          <p:cNvSpPr/>
          <p:nvPr/>
        </p:nvSpPr>
        <p:spPr>
          <a:xfrm>
            <a:off x="81112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1" name="Oval 120"/>
          <p:cNvSpPr/>
          <p:nvPr/>
        </p:nvSpPr>
        <p:spPr>
          <a:xfrm>
            <a:off x="8568408" y="31705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2" name="Oval 121"/>
          <p:cNvSpPr/>
          <p:nvPr/>
        </p:nvSpPr>
        <p:spPr>
          <a:xfrm>
            <a:off x="4436194"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3" name="Oval 122"/>
          <p:cNvSpPr/>
          <p:nvPr/>
        </p:nvSpPr>
        <p:spPr>
          <a:xfrm>
            <a:off x="49021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4" name="Oval 123"/>
          <p:cNvSpPr/>
          <p:nvPr/>
        </p:nvSpPr>
        <p:spPr>
          <a:xfrm>
            <a:off x="53593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25" name="Oval 124"/>
          <p:cNvSpPr/>
          <p:nvPr/>
        </p:nvSpPr>
        <p:spPr>
          <a:xfrm>
            <a:off x="5816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6" name="Oval 125"/>
          <p:cNvSpPr/>
          <p:nvPr/>
        </p:nvSpPr>
        <p:spPr>
          <a:xfrm>
            <a:off x="62737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7" name="Oval 126"/>
          <p:cNvSpPr/>
          <p:nvPr/>
        </p:nvSpPr>
        <p:spPr>
          <a:xfrm>
            <a:off x="67309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8" name="Oval 127"/>
          <p:cNvSpPr/>
          <p:nvPr/>
        </p:nvSpPr>
        <p:spPr>
          <a:xfrm>
            <a:off x="71881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29" name="Oval 128"/>
          <p:cNvSpPr/>
          <p:nvPr/>
        </p:nvSpPr>
        <p:spPr>
          <a:xfrm>
            <a:off x="76453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30" name="Oval 129"/>
          <p:cNvSpPr/>
          <p:nvPr/>
        </p:nvSpPr>
        <p:spPr>
          <a:xfrm>
            <a:off x="8102501" y="3627777"/>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31" name="Oval 130"/>
          <p:cNvSpPr/>
          <p:nvPr/>
        </p:nvSpPr>
        <p:spPr>
          <a:xfrm>
            <a:off x="8559701" y="3627777"/>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cxnSp>
        <p:nvCxnSpPr>
          <p:cNvPr id="4" name="Curved Connector 3"/>
          <p:cNvCxnSpPr>
            <a:stCxn id="111" idx="3"/>
            <a:endCxn id="108" idx="1"/>
          </p:cNvCxnSpPr>
          <p:nvPr/>
        </p:nvCxnSpPr>
        <p:spPr>
          <a:xfrm>
            <a:off x="3824797" y="2200042"/>
            <a:ext cx="2505564" cy="1018488"/>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9" name="Curved Connector 158"/>
          <p:cNvCxnSpPr>
            <a:stCxn id="21" idx="3"/>
            <a:endCxn id="83" idx="4"/>
          </p:cNvCxnSpPr>
          <p:nvPr/>
        </p:nvCxnSpPr>
        <p:spPr>
          <a:xfrm flipV="1">
            <a:off x="8305801" y="2126423"/>
            <a:ext cx="417623" cy="308744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551009" y="5029200"/>
            <a:ext cx="754792" cy="369332"/>
          </a:xfrm>
          <a:prstGeom prst="rect">
            <a:avLst/>
          </a:prstGeom>
          <a:noFill/>
        </p:spPr>
        <p:txBody>
          <a:bodyPr wrap="square" rtlCol="0">
            <a:spAutoFit/>
          </a:bodyPr>
          <a:lstStyle/>
          <a:p>
            <a:r>
              <a:rPr lang="en-US" dirty="0" smtClean="0">
                <a:latin typeface="Lucida Console"/>
                <a:cs typeface="Lucida Console"/>
              </a:rPr>
              <a:t>goal</a:t>
            </a:r>
            <a:endParaRPr lang="en-US" dirty="0">
              <a:latin typeface="Lucida Console"/>
              <a:cs typeface="Lucida Console"/>
            </a:endParaRPr>
          </a:p>
        </p:txBody>
      </p:sp>
      <p:cxnSp>
        <p:nvCxnSpPr>
          <p:cNvPr id="132" name="Curved Connector 131"/>
          <p:cNvCxnSpPr>
            <a:endCxn id="70" idx="4"/>
          </p:cNvCxnSpPr>
          <p:nvPr/>
        </p:nvCxnSpPr>
        <p:spPr>
          <a:xfrm rot="5400000" flipH="1" flipV="1">
            <a:off x="3257577" y="2221647"/>
            <a:ext cx="4655377" cy="3550531"/>
          </a:xfrm>
          <a:prstGeom prst="curvedConnector3">
            <a:avLst>
              <a:gd name="adj1" fmla="val 16827"/>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21912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Hazards: Inter-field Dependencies</a:t>
            </a:r>
            <a:endParaRPr lang="en-US" dirty="0"/>
          </a:p>
        </p:txBody>
      </p:sp>
      <p:pic>
        <p:nvPicPr>
          <p:cNvPr id="16" name="Picture 15" descr="Screen Shot 2018-05-17 at 6.04.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21695"/>
            <a:ext cx="8839200" cy="2350105"/>
          </a:xfrm>
          <a:prstGeom prst="rect">
            <a:avLst/>
          </a:prstGeom>
          <a:effectLst>
            <a:outerShdw blurRad="50800" dist="38100" dir="2700000" algn="tl" rotWithShape="0">
              <a:srgbClr val="000000">
                <a:alpha val="43000"/>
              </a:srgbClr>
            </a:outerShdw>
          </a:effectLst>
        </p:spPr>
      </p:pic>
      <p:sp>
        <p:nvSpPr>
          <p:cNvPr id="221" name="TextBox 220"/>
          <p:cNvSpPr txBox="1"/>
          <p:nvPr/>
        </p:nvSpPr>
        <p:spPr>
          <a:xfrm>
            <a:off x="184108" y="3810000"/>
            <a:ext cx="8807492" cy="2585323"/>
          </a:xfrm>
          <a:prstGeom prst="rect">
            <a:avLst/>
          </a:prstGeom>
          <a:solidFill>
            <a:schemeClr val="bg1">
              <a:lumMod val="85000"/>
            </a:schemeClr>
          </a:solidFill>
        </p:spPr>
        <p:txBody>
          <a:bodyPr wrap="square" rtlCol="0">
            <a:spAutoFit/>
          </a:bodyPr>
          <a:lstStyle/>
          <a:p>
            <a:r>
              <a:rPr lang="mr-IN" dirty="0" smtClean="0">
                <a:solidFill>
                  <a:srgbClr val="FF0000"/>
                </a:solidFill>
                <a:latin typeface="Lucida Console"/>
                <a:cs typeface="Lucida Console"/>
              </a:rPr>
              <a:t>case</a:t>
            </a:r>
            <a:r>
              <a:rPr lang="mr-IN" dirty="0" smtClean="0">
                <a:latin typeface="Lucida Console"/>
                <a:cs typeface="Lucida Console"/>
              </a:rPr>
              <a:t> </a:t>
            </a:r>
            <a:r>
              <a:rPr lang="mr-IN" dirty="0">
                <a:latin typeface="Lucida Console"/>
                <a:cs typeface="Lucida Console"/>
              </a:rPr>
              <a:t>0x7C000004</a:t>
            </a:r>
            <a:r>
              <a:rPr lang="mr-IN" dirty="0">
                <a:solidFill>
                  <a:srgbClr val="3366FF"/>
                </a:solidFill>
                <a:latin typeface="Lucida Console"/>
                <a:cs typeface="Lucida Console"/>
              </a:rPr>
              <a:t>:</a:t>
            </a:r>
            <a:r>
              <a:rPr lang="mr-IN" dirty="0">
                <a:latin typeface="Lucida Console"/>
                <a:cs typeface="Lucida Console"/>
              </a:rPr>
              <a:t> </a:t>
            </a:r>
            <a:r>
              <a:rPr lang="en-US" dirty="0" smtClean="0">
                <a:latin typeface="Lucida Console"/>
                <a:cs typeface="Lucida Console"/>
              </a:rPr>
              <a:t>												</a:t>
            </a:r>
            <a:r>
              <a:rPr lang="mr-IN" dirty="0" smtClean="0">
                <a:solidFill>
                  <a:srgbClr val="008000"/>
                </a:solidFill>
                <a:latin typeface="Lucida Console"/>
                <a:cs typeface="Lucida Console"/>
              </a:rPr>
              <a:t>/</a:t>
            </a:r>
            <a:r>
              <a:rPr lang="mr-IN" dirty="0">
                <a:solidFill>
                  <a:srgbClr val="008000"/>
                </a:solidFill>
                <a:latin typeface="Lucida Console"/>
                <a:cs typeface="Lucida Console"/>
              </a:rPr>
              <a:t>/ INS</a:t>
            </a:r>
          </a:p>
          <a:p>
            <a:r>
              <a:rPr lang="mr-IN" dirty="0" smtClean="0">
                <a:solidFill>
                  <a:srgbClr val="3366FF"/>
                </a:solidFill>
                <a:latin typeface="Lucida Console"/>
                <a:cs typeface="Lucida Console"/>
              </a:rPr>
              <a:t>{</a:t>
            </a:r>
            <a:endParaRPr lang="mr-IN" dirty="0">
              <a:solidFill>
                <a:srgbClr val="3366FF"/>
              </a:solidFill>
              <a:latin typeface="Lucida Console"/>
              <a:cs typeface="Lucida Console"/>
            </a:endParaRPr>
          </a:p>
          <a:p>
            <a:r>
              <a:rPr lang="mr-IN" dirty="0">
                <a:latin typeface="Lucida Console"/>
                <a:cs typeface="Lucida Console"/>
              </a:rPr>
              <a:t>	insword </a:t>
            </a:r>
            <a:r>
              <a:rPr lang="mr-IN" dirty="0">
                <a:solidFill>
                  <a:srgbClr val="3366FF"/>
                </a:solidFill>
                <a:latin typeface="Lucida Console"/>
                <a:cs typeface="Lucida Console"/>
              </a:rPr>
              <a:t>=</a:t>
            </a:r>
            <a:r>
              <a:rPr lang="mr-IN" dirty="0">
                <a:latin typeface="Lucida Console"/>
                <a:cs typeface="Lucida Console"/>
              </a:rPr>
              <a:t> 0x7C000004;</a:t>
            </a:r>
          </a:p>
          <a:p>
            <a:r>
              <a:rPr lang="mr-IN" dirty="0">
                <a:latin typeface="Lucida Console"/>
                <a:cs typeface="Lucida Console"/>
              </a:rPr>
              <a:t>	insword </a:t>
            </a:r>
            <a:r>
              <a:rPr lang="mr-IN" dirty="0">
                <a:solidFill>
                  <a:srgbClr val="3366FF"/>
                </a:solidFill>
                <a:latin typeface="Lucida Console"/>
                <a:cs typeface="Lucida Console"/>
              </a:rPr>
              <a:t>|=</a:t>
            </a:r>
            <a:r>
              <a:rPr lang="mr-IN" dirty="0">
                <a:latin typeface="Lucida Console"/>
                <a:cs typeface="Lucida Console"/>
              </a:rPr>
              <a:t> toks</a:t>
            </a:r>
            <a:r>
              <a:rPr lang="mr-IN" dirty="0">
                <a:solidFill>
                  <a:srgbClr val="3366FF"/>
                </a:solidFill>
                <a:latin typeface="Lucida Console"/>
                <a:cs typeface="Lucida Console"/>
              </a:rPr>
              <a:t>[</a:t>
            </a:r>
            <a:r>
              <a:rPr lang="mr-IN" dirty="0">
                <a:latin typeface="Lucida Console"/>
                <a:cs typeface="Lucida Console"/>
              </a:rPr>
              <a:t>3</a:t>
            </a:r>
            <a:r>
              <a:rPr lang="mr-IN" dirty="0">
                <a:solidFill>
                  <a:srgbClr val="3366FF"/>
                </a:solidFill>
                <a:latin typeface="Lucida Console"/>
                <a:cs typeface="Lucida Console"/>
              </a:rPr>
              <a:t>].</a:t>
            </a:r>
            <a:r>
              <a:rPr lang="mr-IN" dirty="0">
                <a:latin typeface="Lucida Console"/>
                <a:cs typeface="Lucida Console"/>
              </a:rPr>
              <a:t>ival </a:t>
            </a:r>
            <a:r>
              <a:rPr lang="mr-IN" dirty="0">
                <a:solidFill>
                  <a:srgbClr val="3366FF"/>
                </a:solidFill>
                <a:latin typeface="Lucida Console"/>
                <a:cs typeface="Lucida Console"/>
              </a:rPr>
              <a:t>&lt;&lt;</a:t>
            </a:r>
            <a:r>
              <a:rPr lang="mr-IN" dirty="0">
                <a:latin typeface="Lucida Console"/>
                <a:cs typeface="Lucida Console"/>
              </a:rPr>
              <a:t> 21</a:t>
            </a:r>
            <a:r>
              <a:rPr lang="mr-IN" dirty="0">
                <a:solidFill>
                  <a:srgbClr val="3366FF"/>
                </a:solidFill>
                <a:latin typeface="Lucida Console"/>
                <a:cs typeface="Lucida Console"/>
              </a:rPr>
              <a:t>;</a:t>
            </a:r>
            <a:r>
              <a:rPr lang="mr-IN" dirty="0">
                <a:latin typeface="Lucida Console"/>
                <a:cs typeface="Lucida Console"/>
              </a:rPr>
              <a:t>						</a:t>
            </a:r>
            <a:r>
              <a:rPr lang="en-US" dirty="0" smtClean="0">
                <a:latin typeface="Lucida Console"/>
                <a:cs typeface="Lucida Console"/>
              </a:rPr>
              <a:t>	</a:t>
            </a:r>
            <a:r>
              <a:rPr lang="mr-IN" dirty="0" smtClean="0">
                <a:solidFill>
                  <a:srgbClr val="008000"/>
                </a:solidFill>
                <a:latin typeface="Lucida Console"/>
                <a:cs typeface="Lucida Console"/>
              </a:rPr>
              <a:t>/</a:t>
            </a:r>
            <a:r>
              <a:rPr lang="mr-IN" dirty="0">
                <a:solidFill>
                  <a:srgbClr val="008000"/>
                </a:solidFill>
                <a:latin typeface="Lucida Console"/>
                <a:cs typeface="Lucida Console"/>
              </a:rPr>
              <a:t>/ </a:t>
            </a:r>
            <a:r>
              <a:rPr lang="mr-IN" dirty="0" smtClean="0">
                <a:solidFill>
                  <a:srgbClr val="008000"/>
                </a:solidFill>
                <a:latin typeface="Lucida Console"/>
                <a:cs typeface="Lucida Console"/>
              </a:rPr>
              <a:t>rs</a:t>
            </a:r>
            <a:endParaRPr lang="mr-IN" dirty="0">
              <a:solidFill>
                <a:srgbClr val="008000"/>
              </a:solidFill>
              <a:latin typeface="Lucida Console"/>
              <a:cs typeface="Lucida Console"/>
            </a:endParaRPr>
          </a:p>
          <a:p>
            <a:r>
              <a:rPr lang="en-US" dirty="0" smtClean="0">
                <a:latin typeface="Lucida Console"/>
                <a:cs typeface="Lucida Console"/>
              </a:rPr>
              <a:t>	</a:t>
            </a:r>
            <a:r>
              <a:rPr lang="mr-IN" dirty="0" smtClean="0">
                <a:latin typeface="Lucida Console"/>
                <a:cs typeface="Lucida Console"/>
              </a:rPr>
              <a:t>insword </a:t>
            </a:r>
            <a:r>
              <a:rPr lang="mr-IN" dirty="0">
                <a:solidFill>
                  <a:srgbClr val="3366FF"/>
                </a:solidFill>
                <a:latin typeface="Lucida Console"/>
                <a:cs typeface="Lucida Console"/>
              </a:rPr>
              <a:t>|=</a:t>
            </a:r>
            <a:r>
              <a:rPr lang="mr-IN" dirty="0">
                <a:latin typeface="Lucida Console"/>
                <a:cs typeface="Lucida Console"/>
              </a:rPr>
              <a:t> toks</a:t>
            </a:r>
            <a:r>
              <a:rPr lang="mr-IN" dirty="0">
                <a:solidFill>
                  <a:srgbClr val="3366FF"/>
                </a:solidFill>
                <a:latin typeface="Lucida Console"/>
                <a:cs typeface="Lucida Console"/>
              </a:rPr>
              <a:t>[</a:t>
            </a:r>
            <a:r>
              <a:rPr lang="mr-IN" dirty="0">
                <a:latin typeface="Lucida Console"/>
                <a:cs typeface="Lucida Console"/>
              </a:rPr>
              <a:t>1</a:t>
            </a:r>
            <a:r>
              <a:rPr lang="mr-IN" dirty="0">
                <a:solidFill>
                  <a:srgbClr val="3366FF"/>
                </a:solidFill>
                <a:latin typeface="Lucida Console"/>
                <a:cs typeface="Lucida Console"/>
              </a:rPr>
              <a:t>].</a:t>
            </a:r>
            <a:r>
              <a:rPr lang="mr-IN" dirty="0">
                <a:latin typeface="Lucida Console"/>
                <a:cs typeface="Lucida Console"/>
              </a:rPr>
              <a:t>ival </a:t>
            </a:r>
            <a:r>
              <a:rPr lang="mr-IN" dirty="0">
                <a:solidFill>
                  <a:srgbClr val="3366FF"/>
                </a:solidFill>
                <a:latin typeface="Lucida Console"/>
                <a:cs typeface="Lucida Console"/>
              </a:rPr>
              <a:t>&lt;&lt;</a:t>
            </a:r>
            <a:r>
              <a:rPr lang="mr-IN" dirty="0">
                <a:latin typeface="Lucida Console"/>
                <a:cs typeface="Lucida Console"/>
              </a:rPr>
              <a:t> </a:t>
            </a:r>
            <a:r>
              <a:rPr lang="mr-IN" dirty="0" smtClean="0">
                <a:latin typeface="Lucida Console"/>
                <a:cs typeface="Lucida Console"/>
              </a:rPr>
              <a:t>16</a:t>
            </a:r>
            <a:r>
              <a:rPr lang="mr-IN" dirty="0" smtClean="0">
                <a:solidFill>
                  <a:srgbClr val="3366FF"/>
                </a:solidFill>
                <a:latin typeface="Lucida Console"/>
                <a:cs typeface="Lucida Console"/>
              </a:rPr>
              <a:t>;</a:t>
            </a:r>
            <a:r>
              <a:rPr lang="mr-IN" dirty="0">
                <a:latin typeface="Lucida Console"/>
                <a:cs typeface="Lucida Console"/>
              </a:rPr>
              <a:t>						</a:t>
            </a:r>
            <a:r>
              <a:rPr lang="en-US" dirty="0" smtClean="0">
                <a:latin typeface="Lucida Console"/>
                <a:cs typeface="Lucida Console"/>
              </a:rPr>
              <a:t>	</a:t>
            </a:r>
            <a:r>
              <a:rPr lang="mr-IN" dirty="0" smtClean="0">
                <a:solidFill>
                  <a:srgbClr val="008000"/>
                </a:solidFill>
                <a:latin typeface="Lucida Console"/>
                <a:cs typeface="Lucida Console"/>
              </a:rPr>
              <a:t>/</a:t>
            </a:r>
            <a:r>
              <a:rPr lang="mr-IN" dirty="0">
                <a:solidFill>
                  <a:srgbClr val="008000"/>
                </a:solidFill>
                <a:latin typeface="Lucida Console"/>
                <a:cs typeface="Lucida Console"/>
              </a:rPr>
              <a:t>/ rt</a:t>
            </a:r>
          </a:p>
          <a:p>
            <a:r>
              <a:rPr lang="mr-IN" dirty="0">
                <a:latin typeface="Lucida Console"/>
                <a:cs typeface="Lucida Console"/>
              </a:rPr>
              <a:t>	insword </a:t>
            </a:r>
            <a:r>
              <a:rPr lang="mr-IN" dirty="0">
                <a:solidFill>
                  <a:srgbClr val="3366FF"/>
                </a:solidFill>
                <a:latin typeface="Lucida Console"/>
                <a:cs typeface="Lucida Console"/>
              </a:rPr>
              <a:t>|=</a:t>
            </a:r>
            <a:r>
              <a:rPr lang="mr-IN" dirty="0">
                <a:latin typeface="Lucida Console"/>
                <a:cs typeface="Lucida Console"/>
              </a:rPr>
              <a:t> </a:t>
            </a:r>
            <a:r>
              <a:rPr lang="mr-IN" dirty="0">
                <a:solidFill>
                  <a:srgbClr val="3366FF"/>
                </a:solidFill>
                <a:latin typeface="Lucida Console"/>
                <a:cs typeface="Lucida Console"/>
              </a:rPr>
              <a:t>(</a:t>
            </a:r>
            <a:r>
              <a:rPr lang="mr-IN" dirty="0">
                <a:latin typeface="Lucida Console"/>
                <a:cs typeface="Lucida Console"/>
              </a:rPr>
              <a:t>toks</a:t>
            </a:r>
            <a:r>
              <a:rPr lang="mr-IN" dirty="0">
                <a:solidFill>
                  <a:srgbClr val="3366FF"/>
                </a:solidFill>
                <a:latin typeface="Lucida Console"/>
                <a:cs typeface="Lucida Console"/>
              </a:rPr>
              <a:t>[</a:t>
            </a:r>
            <a:r>
              <a:rPr lang="mr-IN" dirty="0">
                <a:latin typeface="Lucida Console"/>
                <a:cs typeface="Lucida Console"/>
              </a:rPr>
              <a:t>7</a:t>
            </a:r>
            <a:r>
              <a:rPr lang="mr-IN" dirty="0">
                <a:solidFill>
                  <a:srgbClr val="3366FF"/>
                </a:solidFill>
                <a:latin typeface="Lucida Console"/>
                <a:cs typeface="Lucida Console"/>
              </a:rPr>
              <a:t>].</a:t>
            </a:r>
            <a:r>
              <a:rPr lang="mr-IN" dirty="0">
                <a:latin typeface="Lucida Console"/>
                <a:cs typeface="Lucida Console"/>
              </a:rPr>
              <a:t>ival </a:t>
            </a:r>
            <a:r>
              <a:rPr lang="mr-IN" dirty="0">
                <a:solidFill>
                  <a:srgbClr val="3366FF"/>
                </a:solidFill>
                <a:latin typeface="Lucida Console"/>
                <a:cs typeface="Lucida Console"/>
              </a:rPr>
              <a:t>+</a:t>
            </a:r>
            <a:r>
              <a:rPr lang="mr-IN" dirty="0">
                <a:latin typeface="Lucida Console"/>
                <a:cs typeface="Lucida Console"/>
              </a:rPr>
              <a:t> toks</a:t>
            </a:r>
            <a:r>
              <a:rPr lang="mr-IN" dirty="0">
                <a:solidFill>
                  <a:srgbClr val="3366FF"/>
                </a:solidFill>
                <a:latin typeface="Lucida Console"/>
                <a:cs typeface="Lucida Console"/>
              </a:rPr>
              <a:t>[</a:t>
            </a:r>
            <a:r>
              <a:rPr lang="mr-IN" dirty="0">
                <a:latin typeface="Lucida Console"/>
                <a:cs typeface="Lucida Console"/>
              </a:rPr>
              <a:t>5</a:t>
            </a:r>
            <a:r>
              <a:rPr lang="mr-IN" dirty="0">
                <a:solidFill>
                  <a:srgbClr val="3366FF"/>
                </a:solidFill>
                <a:latin typeface="Lucida Console"/>
                <a:cs typeface="Lucida Console"/>
              </a:rPr>
              <a:t>].</a:t>
            </a:r>
            <a:r>
              <a:rPr lang="mr-IN" dirty="0">
                <a:latin typeface="Lucida Console"/>
                <a:cs typeface="Lucida Console"/>
              </a:rPr>
              <a:t>ival </a:t>
            </a:r>
            <a:r>
              <a:rPr lang="mr-IN" dirty="0">
                <a:solidFill>
                  <a:srgbClr val="3366FF"/>
                </a:solidFill>
                <a:latin typeface="Lucida Console"/>
                <a:cs typeface="Lucida Console"/>
              </a:rPr>
              <a:t>-</a:t>
            </a:r>
            <a:r>
              <a:rPr lang="mr-IN" dirty="0">
                <a:latin typeface="Lucida Console"/>
                <a:cs typeface="Lucida Console"/>
              </a:rPr>
              <a:t> 1</a:t>
            </a:r>
            <a:r>
              <a:rPr lang="mr-IN" dirty="0">
                <a:solidFill>
                  <a:srgbClr val="3366FF"/>
                </a:solidFill>
                <a:latin typeface="Lucida Console"/>
                <a:cs typeface="Lucida Console"/>
              </a:rPr>
              <a:t>)</a:t>
            </a:r>
            <a:r>
              <a:rPr lang="mr-IN" dirty="0">
                <a:latin typeface="Lucida Console"/>
                <a:cs typeface="Lucida Console"/>
              </a:rPr>
              <a:t> </a:t>
            </a:r>
            <a:r>
              <a:rPr lang="mr-IN" dirty="0">
                <a:solidFill>
                  <a:srgbClr val="3366FF"/>
                </a:solidFill>
                <a:latin typeface="Lucida Console"/>
                <a:cs typeface="Lucida Console"/>
              </a:rPr>
              <a:t>&lt;&lt;</a:t>
            </a:r>
            <a:r>
              <a:rPr lang="mr-IN" dirty="0">
                <a:latin typeface="Lucida Console"/>
                <a:cs typeface="Lucida Console"/>
              </a:rPr>
              <a:t> 11</a:t>
            </a:r>
            <a:r>
              <a:rPr lang="mr-IN" dirty="0" smtClean="0">
                <a:solidFill>
                  <a:srgbClr val="3366FF"/>
                </a:solidFill>
                <a:latin typeface="Lucida Console"/>
                <a:cs typeface="Lucida Console"/>
              </a:rPr>
              <a:t>;</a:t>
            </a:r>
            <a:r>
              <a:rPr lang="mr-IN" dirty="0">
                <a:latin typeface="Lucida Console"/>
                <a:cs typeface="Lucida Console"/>
              </a:rPr>
              <a:t>	</a:t>
            </a:r>
            <a:r>
              <a:rPr lang="mr-IN" dirty="0">
                <a:solidFill>
                  <a:srgbClr val="008000"/>
                </a:solidFill>
                <a:latin typeface="Lucida Console"/>
                <a:cs typeface="Lucida Console"/>
              </a:rPr>
              <a:t>// msb </a:t>
            </a:r>
            <a:r>
              <a:rPr lang="mr-IN" dirty="0">
                <a:latin typeface="Lucida Console"/>
                <a:cs typeface="Lucida Console"/>
              </a:rPr>
              <a:t>	insword </a:t>
            </a:r>
            <a:r>
              <a:rPr lang="mr-IN" dirty="0">
                <a:solidFill>
                  <a:srgbClr val="3366FF"/>
                </a:solidFill>
                <a:latin typeface="Lucida Console"/>
                <a:cs typeface="Lucida Console"/>
              </a:rPr>
              <a:t>|=</a:t>
            </a:r>
            <a:r>
              <a:rPr lang="mr-IN" dirty="0">
                <a:latin typeface="Lucida Console"/>
                <a:cs typeface="Lucida Console"/>
              </a:rPr>
              <a:t> toks</a:t>
            </a:r>
            <a:r>
              <a:rPr lang="mr-IN" dirty="0">
                <a:solidFill>
                  <a:srgbClr val="3366FF"/>
                </a:solidFill>
                <a:latin typeface="Lucida Console"/>
                <a:cs typeface="Lucida Console"/>
              </a:rPr>
              <a:t>[</a:t>
            </a:r>
            <a:r>
              <a:rPr lang="mr-IN" dirty="0">
                <a:latin typeface="Lucida Console"/>
                <a:cs typeface="Lucida Console"/>
              </a:rPr>
              <a:t>5</a:t>
            </a:r>
            <a:r>
              <a:rPr lang="mr-IN" dirty="0">
                <a:solidFill>
                  <a:srgbClr val="3366FF"/>
                </a:solidFill>
                <a:latin typeface="Lucida Console"/>
                <a:cs typeface="Lucida Console"/>
              </a:rPr>
              <a:t>].</a:t>
            </a:r>
            <a:r>
              <a:rPr lang="mr-IN" dirty="0">
                <a:latin typeface="Lucida Console"/>
                <a:cs typeface="Lucida Console"/>
              </a:rPr>
              <a:t>ival </a:t>
            </a:r>
            <a:r>
              <a:rPr lang="mr-IN" dirty="0">
                <a:solidFill>
                  <a:srgbClr val="3366FF"/>
                </a:solidFill>
                <a:latin typeface="Lucida Console"/>
                <a:cs typeface="Lucida Console"/>
              </a:rPr>
              <a:t>&lt;&lt;</a:t>
            </a:r>
            <a:r>
              <a:rPr lang="mr-IN" dirty="0">
                <a:latin typeface="Lucida Console"/>
                <a:cs typeface="Lucida Console"/>
              </a:rPr>
              <a:t> 6</a:t>
            </a:r>
            <a:r>
              <a:rPr lang="mr-IN" dirty="0">
                <a:solidFill>
                  <a:srgbClr val="3366FF"/>
                </a:solidFill>
                <a:latin typeface="Lucida Console"/>
                <a:cs typeface="Lucida Console"/>
              </a:rPr>
              <a:t>;</a:t>
            </a:r>
            <a:r>
              <a:rPr lang="mr-IN" dirty="0">
                <a:latin typeface="Lucida Console"/>
                <a:cs typeface="Lucida Console"/>
              </a:rPr>
              <a:t>							</a:t>
            </a:r>
            <a:r>
              <a:rPr lang="en-US" dirty="0" smtClean="0">
                <a:latin typeface="Lucida Console"/>
                <a:cs typeface="Lucida Console"/>
              </a:rPr>
              <a:t>	</a:t>
            </a:r>
            <a:r>
              <a:rPr lang="mr-IN" dirty="0" smtClean="0">
                <a:solidFill>
                  <a:srgbClr val="008000"/>
                </a:solidFill>
                <a:latin typeface="Lucida Console"/>
                <a:cs typeface="Lucida Console"/>
              </a:rPr>
              <a:t>/</a:t>
            </a:r>
            <a:r>
              <a:rPr lang="mr-IN" dirty="0">
                <a:solidFill>
                  <a:srgbClr val="008000"/>
                </a:solidFill>
                <a:latin typeface="Lucida Console"/>
                <a:cs typeface="Lucida Console"/>
              </a:rPr>
              <a:t>/ lsb </a:t>
            </a:r>
            <a:r>
              <a:rPr lang="mr-IN" dirty="0">
                <a:latin typeface="Lucida Console"/>
                <a:cs typeface="Lucida Console"/>
              </a:rPr>
              <a:t>	</a:t>
            </a:r>
            <a:r>
              <a:rPr lang="mr-IN" dirty="0">
                <a:solidFill>
                  <a:srgbClr val="FF0000"/>
                </a:solidFill>
                <a:latin typeface="Lucida Console"/>
                <a:cs typeface="Lucida Console"/>
              </a:rPr>
              <a:t>break</a:t>
            </a:r>
            <a:r>
              <a:rPr lang="mr-IN" dirty="0">
                <a:solidFill>
                  <a:srgbClr val="3366FF"/>
                </a:solidFill>
                <a:latin typeface="Lucida Console"/>
                <a:cs typeface="Lucida Console"/>
              </a:rPr>
              <a:t>;</a:t>
            </a:r>
          </a:p>
          <a:p>
            <a:r>
              <a:rPr lang="mr-IN" dirty="0" smtClean="0">
                <a:solidFill>
                  <a:srgbClr val="3366FF"/>
                </a:solidFill>
                <a:latin typeface="Lucida Console"/>
                <a:cs typeface="Lucida Console"/>
              </a:rPr>
              <a:t>}</a:t>
            </a:r>
            <a:endParaRPr lang="en-US" dirty="0">
              <a:solidFill>
                <a:srgbClr val="3366FF"/>
              </a:solidFill>
              <a:latin typeface="Lucida Console"/>
              <a:cs typeface="Lucida Console"/>
            </a:endParaRPr>
          </a:p>
        </p:txBody>
      </p:sp>
    </p:spTree>
    <p:extLst>
      <p:ext uri="{BB962C8B-B14F-4D97-AF65-F5344CB8AC3E}">
        <p14:creationId xmlns:p14="http://schemas.microsoft.com/office/powerpoint/2010/main" val="39737349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 Questions</a:t>
            </a:r>
            <a:endParaRPr lang="en-US" dirty="0"/>
          </a:p>
        </p:txBody>
      </p:sp>
      <p:sp>
        <p:nvSpPr>
          <p:cNvPr id="4" name="TextBox 3"/>
          <p:cNvSpPr txBox="1"/>
          <p:nvPr/>
        </p:nvSpPr>
        <p:spPr>
          <a:xfrm>
            <a:off x="2819400" y="4355068"/>
            <a:ext cx="3810000" cy="369332"/>
          </a:xfrm>
          <a:prstGeom prst="rect">
            <a:avLst/>
          </a:prstGeom>
          <a:noFill/>
        </p:spPr>
        <p:txBody>
          <a:bodyPr wrap="square" rtlCol="0">
            <a:spAutoFit/>
          </a:bodyPr>
          <a:lstStyle/>
          <a:p>
            <a:pPr algn="ctr"/>
            <a:r>
              <a:rPr lang="en-US" dirty="0">
                <a:hlinkClick r:id="rId3"/>
              </a:rPr>
              <a:t>https://</a:t>
            </a:r>
            <a:r>
              <a:rPr lang="en-US" dirty="0" err="1">
                <a:hlinkClick r:id="rId3"/>
              </a:rPr>
              <a:t>xkcd.com</a:t>
            </a:r>
            <a:r>
              <a:rPr lang="en-US" dirty="0">
                <a:hlinkClick r:id="rId3"/>
              </a:rPr>
              <a:t>/974/</a:t>
            </a:r>
            <a:endParaRPr lang="en-US" dirty="0"/>
          </a:p>
        </p:txBody>
      </p:sp>
      <p:sp>
        <p:nvSpPr>
          <p:cNvPr id="13" name="Content Placeholder 2"/>
          <p:cNvSpPr>
            <a:spLocks noGrp="1"/>
          </p:cNvSpPr>
          <p:nvPr>
            <p:ph idx="1"/>
          </p:nvPr>
        </p:nvSpPr>
        <p:spPr>
          <a:xfrm>
            <a:off x="152400" y="685801"/>
            <a:ext cx="7543800" cy="685800"/>
          </a:xfrm>
        </p:spPr>
        <p:txBody>
          <a:bodyPr/>
          <a:lstStyle/>
          <a:p>
            <a:pPr marL="742950" indent="-742950">
              <a:buFont typeface="+mj-lt"/>
              <a:buAutoNum type="arabicPeriod"/>
            </a:pPr>
            <a:r>
              <a:rPr lang="en-US" sz="3600" dirty="0" smtClean="0"/>
              <a:t>Is time actually saved?</a:t>
            </a:r>
          </a:p>
          <a:p>
            <a:pPr marL="0" indent="0">
              <a:buNone/>
            </a:pPr>
            <a:endParaRPr lang="en-US" sz="3600" dirty="0"/>
          </a:p>
        </p:txBody>
      </p:sp>
      <p:pic>
        <p:nvPicPr>
          <p:cNvPr id="5" name="Picture 4" descr="the_general_proble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138" y="1696763"/>
            <a:ext cx="6286500" cy="2628900"/>
          </a:xfrm>
          <a:prstGeom prst="rect">
            <a:avLst/>
          </a:prstGeom>
        </p:spPr>
      </p:pic>
      <p:sp>
        <p:nvSpPr>
          <p:cNvPr id="14" name="Content Placeholder 2"/>
          <p:cNvSpPr txBox="1">
            <a:spLocks/>
          </p:cNvSpPr>
          <p:nvPr/>
        </p:nvSpPr>
        <p:spPr>
          <a:xfrm>
            <a:off x="304800" y="4953000"/>
            <a:ext cx="8686800" cy="15240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2. Does the approach fulfill Binary Ninja’s needs?</a:t>
            </a:r>
            <a:endParaRPr lang="en-US" sz="3600" dirty="0"/>
          </a:p>
        </p:txBody>
      </p:sp>
    </p:spTree>
    <p:extLst>
      <p:ext uri="{BB962C8B-B14F-4D97-AF65-F5344CB8AC3E}">
        <p14:creationId xmlns:p14="http://schemas.microsoft.com/office/powerpoint/2010/main" val="393988810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Hazards: Math Encodings</a:t>
            </a:r>
            <a:endParaRPr lang="en-US" dirty="0"/>
          </a:p>
        </p:txBody>
      </p:sp>
      <p:sp>
        <p:nvSpPr>
          <p:cNvPr id="221" name="TextBox 220"/>
          <p:cNvSpPr txBox="1"/>
          <p:nvPr/>
        </p:nvSpPr>
        <p:spPr>
          <a:xfrm>
            <a:off x="184108" y="3440668"/>
            <a:ext cx="8807492" cy="369332"/>
          </a:xfrm>
          <a:prstGeom prst="rect">
            <a:avLst/>
          </a:prstGeom>
          <a:solidFill>
            <a:schemeClr val="bg1">
              <a:lumMod val="85000"/>
            </a:schemeClr>
          </a:solidFill>
        </p:spPr>
        <p:txBody>
          <a:bodyPr wrap="square" rtlCol="0">
            <a:spAutoFit/>
          </a:bodyPr>
          <a:lstStyle/>
          <a:p>
            <a:r>
              <a:rPr lang="en-US" dirty="0" err="1" smtClean="0">
                <a:latin typeface="Lucida Console"/>
                <a:cs typeface="Lucida Console"/>
              </a:rPr>
              <a:t>EffectiveAddress</a:t>
            </a:r>
            <a:r>
              <a:rPr lang="en-US" dirty="0" smtClean="0">
                <a:latin typeface="Lucida Console"/>
                <a:cs typeface="Lucida Console"/>
              </a:rPr>
              <a:t> = </a:t>
            </a:r>
            <a:r>
              <a:rPr lang="en-US" dirty="0" err="1" smtClean="0">
                <a:latin typeface="Lucida Console"/>
                <a:cs typeface="Lucida Console"/>
              </a:rPr>
              <a:t>CurrentAddress</a:t>
            </a:r>
            <a:r>
              <a:rPr lang="en-US" dirty="0" smtClean="0">
                <a:latin typeface="Lucida Console"/>
                <a:cs typeface="Lucida Console"/>
              </a:rPr>
              <a:t> + (offs + 1) &lt;&lt; 4;</a:t>
            </a:r>
            <a:endParaRPr lang="en-US" dirty="0">
              <a:latin typeface="Lucida Console"/>
              <a:cs typeface="Lucida Console"/>
            </a:endParaRPr>
          </a:p>
        </p:txBody>
      </p:sp>
      <p:pic>
        <p:nvPicPr>
          <p:cNvPr id="3" name="Picture 2" descr="Screen Shot 2018-05-17 at 6.12.00 PM.png"/>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76200" y="685800"/>
            <a:ext cx="8991600" cy="2330284"/>
          </a:xfrm>
          <a:prstGeom prst="rect">
            <a:avLst/>
          </a:prstGeom>
          <a:effectLst>
            <a:outerShdw blurRad="50800" dist="38100" dir="2700000" algn="tl" rotWithShape="0">
              <a:srgbClr val="000000">
                <a:alpha val="43000"/>
              </a:srgbClr>
            </a:outerShdw>
          </a:effectLst>
        </p:spPr>
      </p:pic>
      <p:sp>
        <p:nvSpPr>
          <p:cNvPr id="6" name="TextBox 5"/>
          <p:cNvSpPr txBox="1"/>
          <p:nvPr/>
        </p:nvSpPr>
        <p:spPr>
          <a:xfrm>
            <a:off x="2241508" y="3994666"/>
            <a:ext cx="4387892" cy="2585323"/>
          </a:xfrm>
          <a:prstGeom prst="rect">
            <a:avLst/>
          </a:prstGeom>
          <a:solidFill>
            <a:schemeClr val="bg1">
              <a:lumMod val="85000"/>
            </a:schemeClr>
          </a:solidFill>
        </p:spPr>
        <p:txBody>
          <a:bodyPr wrap="square" rtlCol="0">
            <a:spAutoFit/>
          </a:bodyPr>
          <a:lstStyle/>
          <a:p>
            <a:r>
              <a:rPr lang="en-US" dirty="0" smtClean="0">
                <a:solidFill>
                  <a:srgbClr val="000000"/>
                </a:solidFill>
                <a:latin typeface="Lucida Console"/>
                <a:cs typeface="Lucida Console"/>
              </a:rPr>
              <a:t>Offset				address</a:t>
            </a:r>
          </a:p>
          <a:p>
            <a:r>
              <a:rPr lang="en-US" dirty="0" smtClean="0">
                <a:solidFill>
                  <a:srgbClr val="000000"/>
                </a:solidFill>
                <a:latin typeface="Lucida Console"/>
                <a:cs typeface="Lucida Console"/>
              </a:rPr>
              <a:t>0000				000100 (4)</a:t>
            </a:r>
          </a:p>
          <a:p>
            <a:r>
              <a:rPr lang="en-US" dirty="0" smtClean="0">
                <a:solidFill>
                  <a:srgbClr val="000000"/>
                </a:solidFill>
                <a:latin typeface="Lucida Console"/>
                <a:cs typeface="Lucida Console"/>
              </a:rPr>
              <a:t>0001				001000 (8)</a:t>
            </a:r>
          </a:p>
          <a:p>
            <a:r>
              <a:rPr lang="en-US" dirty="0" smtClean="0">
                <a:solidFill>
                  <a:srgbClr val="000000"/>
                </a:solidFill>
                <a:latin typeface="Lucida Console"/>
                <a:cs typeface="Lucida Console"/>
              </a:rPr>
              <a:t>0011				010000	(16)</a:t>
            </a:r>
          </a:p>
          <a:p>
            <a:r>
              <a:rPr lang="en-US" dirty="0" smtClean="0">
                <a:solidFill>
                  <a:srgbClr val="000000"/>
                </a:solidFill>
                <a:latin typeface="Lucida Console"/>
                <a:cs typeface="Lucida Console"/>
              </a:rPr>
              <a:t>0010				001100 (12)</a:t>
            </a:r>
          </a:p>
          <a:p>
            <a:r>
              <a:rPr lang="en-US" dirty="0" smtClean="0">
                <a:solidFill>
                  <a:srgbClr val="000000"/>
                </a:solidFill>
                <a:latin typeface="Lucida Console"/>
                <a:cs typeface="Lucida Console"/>
              </a:rPr>
              <a:t>0110				011100 (28)</a:t>
            </a:r>
          </a:p>
          <a:p>
            <a:r>
              <a:rPr lang="en-US" dirty="0" smtClean="0">
                <a:solidFill>
                  <a:srgbClr val="000000"/>
                </a:solidFill>
                <a:latin typeface="Lucida Console"/>
                <a:cs typeface="Lucida Console"/>
              </a:rPr>
              <a:t>0111				100100 (36)</a:t>
            </a:r>
          </a:p>
          <a:p>
            <a:r>
              <a:rPr lang="en-US" dirty="0" smtClean="0">
                <a:solidFill>
                  <a:srgbClr val="000000"/>
                </a:solidFill>
                <a:latin typeface="Lucida Console"/>
                <a:cs typeface="Lucida Console"/>
              </a:rPr>
              <a:t>0101				011000 (24)</a:t>
            </a:r>
          </a:p>
          <a:p>
            <a:r>
              <a:rPr lang="en-US" dirty="0" smtClean="0">
                <a:solidFill>
                  <a:srgbClr val="000000"/>
                </a:solidFill>
                <a:latin typeface="Lucida Console"/>
                <a:cs typeface="Lucida Console"/>
              </a:rPr>
              <a:t>0100				010100 (20)</a:t>
            </a:r>
            <a:endParaRPr lang="en-US" dirty="0">
              <a:solidFill>
                <a:srgbClr val="000000"/>
              </a:solidFill>
              <a:latin typeface="Lucida Console"/>
              <a:cs typeface="Lucida Console"/>
            </a:endParaRPr>
          </a:p>
        </p:txBody>
      </p:sp>
      <p:sp>
        <p:nvSpPr>
          <p:cNvPr id="4" name="Rectangle 3"/>
          <p:cNvSpPr/>
          <p:nvPr/>
        </p:nvSpPr>
        <p:spPr>
          <a:xfrm>
            <a:off x="1676400" y="5715000"/>
            <a:ext cx="5410200" cy="5334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76400" y="4876800"/>
            <a:ext cx="5410200" cy="5334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04236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Hazards: Inter-field Dependencies</a:t>
            </a:r>
            <a:endParaRPr lang="en-US" dirty="0"/>
          </a:p>
        </p:txBody>
      </p:sp>
      <p:sp>
        <p:nvSpPr>
          <p:cNvPr id="205" name="TextBox 204"/>
          <p:cNvSpPr txBox="1"/>
          <p:nvPr/>
        </p:nvSpPr>
        <p:spPr>
          <a:xfrm>
            <a:off x="5534519" y="1740932"/>
            <a:ext cx="3304680" cy="523220"/>
          </a:xfrm>
          <a:prstGeom prst="rect">
            <a:avLst/>
          </a:prstGeom>
          <a:noFill/>
        </p:spPr>
        <p:txBody>
          <a:bodyPr wrap="square" rtlCol="0">
            <a:spAutoFit/>
          </a:bodyPr>
          <a:lstStyle/>
          <a:p>
            <a:r>
              <a:rPr lang="de-DE" sz="2800" dirty="0" err="1" smtClean="0">
                <a:latin typeface="Lucida Console"/>
                <a:cs typeface="Lucida Console"/>
              </a:rPr>
              <a:t>bgezalc</a:t>
            </a:r>
            <a:r>
              <a:rPr lang="de-DE" sz="2800" dirty="0" smtClean="0">
                <a:latin typeface="Lucida Console"/>
                <a:cs typeface="Lucida Console"/>
              </a:rPr>
              <a:t> $t0, 0</a:t>
            </a:r>
            <a:endParaRPr lang="en-US" sz="2800" dirty="0">
              <a:latin typeface="Lucida Console"/>
              <a:cs typeface="Lucida Console"/>
            </a:endParaRPr>
          </a:p>
        </p:txBody>
      </p:sp>
      <p:sp>
        <p:nvSpPr>
          <p:cNvPr id="206" name="TextBox 205"/>
          <p:cNvSpPr txBox="1"/>
          <p:nvPr/>
        </p:nvSpPr>
        <p:spPr>
          <a:xfrm>
            <a:off x="200520" y="1293912"/>
            <a:ext cx="8638679" cy="523220"/>
          </a:xfrm>
          <a:prstGeom prst="rect">
            <a:avLst/>
          </a:prstGeom>
          <a:noFill/>
        </p:spPr>
        <p:txBody>
          <a:bodyPr wrap="square" rtlCol="0">
            <a:spAutoFit/>
          </a:bodyPr>
          <a:lstStyle/>
          <a:p>
            <a:r>
              <a:rPr lang="de-DE" sz="2800" dirty="0" smtClean="0">
                <a:latin typeface="Lucida Console"/>
                <a:cs typeface="Lucida Console"/>
              </a:rPr>
              <a:t> BITS: 000110</a:t>
            </a:r>
            <a:r>
              <a:rPr lang="de-DE" sz="2800" dirty="0" smtClean="0">
                <a:solidFill>
                  <a:srgbClr val="3366FF"/>
                </a:solidFill>
                <a:latin typeface="Lucida Console"/>
                <a:cs typeface="Lucida Console"/>
              </a:rPr>
              <a:t>xxxxx</a:t>
            </a:r>
            <a:r>
              <a:rPr lang="de-DE" sz="2800" dirty="0" smtClean="0">
                <a:solidFill>
                  <a:srgbClr val="FF0000"/>
                </a:solidFill>
                <a:latin typeface="Lucida Console"/>
                <a:cs typeface="Lucida Console"/>
              </a:rPr>
              <a:t>xxxxx</a:t>
            </a:r>
            <a:r>
              <a:rPr lang="de-DE" sz="2800" dirty="0" smtClean="0">
                <a:latin typeface="Lucida Console"/>
                <a:cs typeface="Lucida Console"/>
              </a:rPr>
              <a:t>xxxxxxxxxxxxxxxx</a:t>
            </a:r>
            <a:endParaRPr lang="en-US" sz="2800" dirty="0">
              <a:latin typeface="Lucida Console"/>
              <a:cs typeface="Lucida Console"/>
            </a:endParaRPr>
          </a:p>
        </p:txBody>
      </p:sp>
      <p:sp>
        <p:nvSpPr>
          <p:cNvPr id="207" name="TextBox 206"/>
          <p:cNvSpPr txBox="1"/>
          <p:nvPr/>
        </p:nvSpPr>
        <p:spPr>
          <a:xfrm>
            <a:off x="4117603" y="838200"/>
            <a:ext cx="1063997" cy="369332"/>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rgbClr val="FFFFFF"/>
                </a:solidFill>
                <a:latin typeface="Lucida Console"/>
                <a:cs typeface="Lucida Console"/>
              </a:rPr>
              <a:t>RT</a:t>
            </a:r>
            <a:endParaRPr lang="en-US" dirty="0">
              <a:solidFill>
                <a:srgbClr val="FFFFFF"/>
              </a:solidFill>
              <a:latin typeface="Lucida Console"/>
              <a:cs typeface="Lucida Console"/>
            </a:endParaRPr>
          </a:p>
        </p:txBody>
      </p:sp>
      <p:sp>
        <p:nvSpPr>
          <p:cNvPr id="208" name="TextBox 207"/>
          <p:cNvSpPr txBox="1"/>
          <p:nvPr/>
        </p:nvSpPr>
        <p:spPr>
          <a:xfrm>
            <a:off x="3048000" y="838200"/>
            <a:ext cx="1055200" cy="369332"/>
          </a:xfrm>
          <a:prstGeom prst="rect">
            <a:avLst/>
          </a:prstGeom>
          <a:solidFill>
            <a:srgbClr val="3366FF"/>
          </a:solid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latin typeface="Lucida Console"/>
                <a:cs typeface="Lucida Console"/>
              </a:rPr>
              <a:t>RS</a:t>
            </a:r>
            <a:endParaRPr lang="en-US" dirty="0">
              <a:solidFill>
                <a:schemeClr val="bg1"/>
              </a:solidFill>
              <a:latin typeface="Lucida Console"/>
              <a:cs typeface="Lucida Console"/>
            </a:endParaRPr>
          </a:p>
        </p:txBody>
      </p:sp>
      <p:cxnSp>
        <p:nvCxnSpPr>
          <p:cNvPr id="210" name="Straight Arrow Connector 209"/>
          <p:cNvCxnSpPr/>
          <p:nvPr/>
        </p:nvCxnSpPr>
        <p:spPr>
          <a:xfrm flipV="1">
            <a:off x="3657600" y="1817133"/>
            <a:ext cx="0" cy="447019"/>
          </a:xfrm>
          <a:prstGeom prst="straightConnector1">
            <a:avLst/>
          </a:prstGeom>
          <a:ln w="28575" cmpd="sng">
            <a:solidFill>
              <a:srgbClr val="3366FF"/>
            </a:solidFill>
            <a:tailEnd type="arrow"/>
          </a:ln>
        </p:spPr>
        <p:style>
          <a:lnRef idx="1">
            <a:schemeClr val="dk1"/>
          </a:lnRef>
          <a:fillRef idx="0">
            <a:schemeClr val="dk1"/>
          </a:fillRef>
          <a:effectRef idx="0">
            <a:schemeClr val="dk1"/>
          </a:effectRef>
          <a:fontRef idx="minor">
            <a:schemeClr val="tx1"/>
          </a:fontRef>
        </p:style>
      </p:cxnSp>
      <p:cxnSp>
        <p:nvCxnSpPr>
          <p:cNvPr id="217" name="Straight Arrow Connector 216"/>
          <p:cNvCxnSpPr/>
          <p:nvPr/>
        </p:nvCxnSpPr>
        <p:spPr>
          <a:xfrm flipV="1">
            <a:off x="4724400" y="1817133"/>
            <a:ext cx="1" cy="447019"/>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18" name="TextBox 217"/>
          <p:cNvSpPr txBox="1"/>
          <p:nvPr/>
        </p:nvSpPr>
        <p:spPr>
          <a:xfrm>
            <a:off x="3283969" y="2237121"/>
            <a:ext cx="1905000" cy="646331"/>
          </a:xfrm>
          <a:prstGeom prst="rect">
            <a:avLst/>
          </a:prstGeom>
          <a:solidFill>
            <a:schemeClr val="bg1">
              <a:lumMod val="85000"/>
            </a:schemeClr>
          </a:solidFill>
        </p:spPr>
        <p:txBody>
          <a:bodyPr wrap="square" rtlCol="0">
            <a:spAutoFit/>
          </a:bodyPr>
          <a:lstStyle/>
          <a:p>
            <a:pPr algn="ctr"/>
            <a:r>
              <a:rPr lang="en-US" dirty="0" smtClean="0">
                <a:latin typeface="Lucida Console"/>
                <a:cs typeface="Lucida Console"/>
              </a:rPr>
              <a:t>must match</a:t>
            </a:r>
          </a:p>
          <a:p>
            <a:pPr algn="ctr"/>
            <a:r>
              <a:rPr lang="en-US" dirty="0" smtClean="0">
                <a:latin typeface="Lucida Console"/>
                <a:cs typeface="Lucida Console"/>
              </a:rPr>
              <a:t>and nonzero</a:t>
            </a:r>
            <a:endParaRPr lang="en-US" dirty="0">
              <a:latin typeface="Lucida Console"/>
              <a:cs typeface="Lucida Console"/>
            </a:endParaRPr>
          </a:p>
        </p:txBody>
      </p:sp>
      <p:sp>
        <p:nvSpPr>
          <p:cNvPr id="219" name="TextBox 218"/>
          <p:cNvSpPr txBox="1"/>
          <p:nvPr/>
        </p:nvSpPr>
        <p:spPr>
          <a:xfrm>
            <a:off x="184108" y="3035852"/>
            <a:ext cx="4311692" cy="3416320"/>
          </a:xfrm>
          <a:prstGeom prst="rect">
            <a:avLst/>
          </a:prstGeom>
          <a:solidFill>
            <a:schemeClr val="bg1">
              <a:lumMod val="85000"/>
            </a:schemeClr>
          </a:solidFill>
        </p:spPr>
        <p:txBody>
          <a:bodyPr wrap="square" rtlCol="0">
            <a:spAutoFit/>
          </a:bodyPr>
          <a:lstStyle/>
          <a:p>
            <a:r>
              <a:rPr lang="en-US" u="sng" dirty="0" smtClean="0">
                <a:latin typeface="Lucida Console"/>
                <a:cs typeface="Lucida Console"/>
              </a:rPr>
              <a:t>PPC Special Cases</a:t>
            </a:r>
            <a:r>
              <a:rPr lang="en-US" dirty="0" smtClean="0">
                <a:latin typeface="Lucida Console"/>
                <a:cs typeface="Lucida Console"/>
              </a:rPr>
              <a:t>:</a:t>
            </a:r>
          </a:p>
          <a:p>
            <a:r>
              <a:rPr lang="en-US" dirty="0" err="1" smtClean="0">
                <a:latin typeface="Lucida Console"/>
                <a:cs typeface="Lucida Console"/>
              </a:rPr>
              <a:t>Sldi</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srwi</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slwi</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crclr</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xxspltd</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xxswapd</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xvmovdp</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xvmovsp</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mr</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tdi</a:t>
            </a:r>
            <a:r>
              <a:rPr lang="en-US" dirty="0">
                <a:latin typeface="Lucida Console"/>
                <a:cs typeface="Lucida Console"/>
              </a:rPr>
              <a:t/>
            </a:r>
            <a:br>
              <a:rPr lang="en-US" dirty="0">
                <a:latin typeface="Lucida Console"/>
                <a:cs typeface="Lucida Console"/>
              </a:rPr>
            </a:br>
            <a:r>
              <a:rPr lang="en-US" dirty="0" err="1" smtClean="0">
                <a:latin typeface="Lucida Console"/>
                <a:cs typeface="Lucida Console"/>
              </a:rPr>
              <a:t>twi</a:t>
            </a:r>
            <a:endParaRPr lang="en-US" dirty="0">
              <a:latin typeface="Lucida Console"/>
              <a:cs typeface="Lucida Console"/>
            </a:endParaRPr>
          </a:p>
        </p:txBody>
      </p:sp>
      <p:sp>
        <p:nvSpPr>
          <p:cNvPr id="220" name="TextBox 219"/>
          <p:cNvSpPr txBox="1"/>
          <p:nvPr/>
        </p:nvSpPr>
        <p:spPr>
          <a:xfrm>
            <a:off x="4648200" y="3035852"/>
            <a:ext cx="4311692" cy="2308324"/>
          </a:xfrm>
          <a:prstGeom prst="rect">
            <a:avLst/>
          </a:prstGeom>
          <a:solidFill>
            <a:schemeClr val="bg1">
              <a:lumMod val="85000"/>
            </a:schemeClr>
          </a:solidFill>
        </p:spPr>
        <p:txBody>
          <a:bodyPr wrap="square" rtlCol="0">
            <a:spAutoFit/>
          </a:bodyPr>
          <a:lstStyle/>
          <a:p>
            <a:r>
              <a:rPr lang="en-US" u="sng" dirty="0" smtClean="0">
                <a:latin typeface="Lucida Console"/>
                <a:cs typeface="Lucida Console"/>
              </a:rPr>
              <a:t>MIPS Special Cases</a:t>
            </a:r>
            <a:r>
              <a:rPr lang="en-US" dirty="0" smtClean="0">
                <a:latin typeface="Lucida Console"/>
                <a:cs typeface="Lucida Console"/>
              </a:rPr>
              <a:t>:</a:t>
            </a:r>
          </a:p>
          <a:p>
            <a:r>
              <a:rPr lang="en-US" dirty="0" smtClean="0">
                <a:latin typeface="Lucida Console"/>
                <a:cs typeface="Lucida Console"/>
              </a:rPr>
              <a:t>ins</a:t>
            </a:r>
            <a:br>
              <a:rPr lang="en-US" dirty="0" smtClean="0">
                <a:latin typeface="Lucida Console"/>
                <a:cs typeface="Lucida Console"/>
              </a:rPr>
            </a:br>
            <a:r>
              <a:rPr lang="en-US" dirty="0" err="1" smtClean="0">
                <a:latin typeface="Lucida Console"/>
                <a:cs typeface="Lucida Console"/>
              </a:rPr>
              <a:t>ext</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bgezc</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bgezalc</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bltzalc</a:t>
            </a:r>
            <a:r>
              <a:rPr lang="en-US" dirty="0" smtClean="0">
                <a:latin typeface="Lucida Console"/>
                <a:cs typeface="Lucida Console"/>
              </a:rPr>
              <a:t/>
            </a:r>
            <a:br>
              <a:rPr lang="en-US" dirty="0" smtClean="0">
                <a:latin typeface="Lucida Console"/>
                <a:cs typeface="Lucida Console"/>
              </a:rPr>
            </a:br>
            <a:r>
              <a:rPr lang="en-US" dirty="0" err="1" smtClean="0">
                <a:latin typeface="Lucida Console"/>
                <a:cs typeface="Lucida Console"/>
              </a:rPr>
              <a:t>bltz</a:t>
            </a:r>
            <a:r>
              <a:rPr lang="en-US" dirty="0" smtClean="0">
                <a:latin typeface="Lucida Console"/>
                <a:cs typeface="Lucida Console"/>
              </a:rPr>
              <a:t/>
            </a:r>
            <a:br>
              <a:rPr lang="en-US" dirty="0" smtClean="0">
                <a:latin typeface="Lucida Console"/>
                <a:cs typeface="Lucida Console"/>
              </a:rPr>
            </a:br>
            <a:r>
              <a:rPr lang="en-US" dirty="0" smtClean="0">
                <a:latin typeface="Lucida Console"/>
                <a:cs typeface="Lucida Console"/>
              </a:rPr>
              <a:t>any </a:t>
            </a:r>
            <a:r>
              <a:rPr lang="en-US" dirty="0" err="1" smtClean="0">
                <a:latin typeface="Lucida Console"/>
                <a:cs typeface="Lucida Console"/>
              </a:rPr>
              <a:t>bxx</a:t>
            </a:r>
            <a:r>
              <a:rPr lang="en-US" dirty="0" smtClean="0">
                <a:latin typeface="Lucida Console"/>
                <a:cs typeface="Lucida Console"/>
              </a:rPr>
              <a:t> 16-bit</a:t>
            </a:r>
            <a:endParaRPr lang="en-US" dirty="0">
              <a:latin typeface="Lucida Console"/>
              <a:cs typeface="Lucida Console"/>
            </a:endParaRPr>
          </a:p>
        </p:txBody>
      </p:sp>
    </p:spTree>
    <p:extLst>
      <p:ext uri="{BB962C8B-B14F-4D97-AF65-F5344CB8AC3E}">
        <p14:creationId xmlns:p14="http://schemas.microsoft.com/office/powerpoint/2010/main" val="31473052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 Questions</a:t>
            </a:r>
            <a:endParaRPr lang="en-US" dirty="0"/>
          </a:p>
        </p:txBody>
      </p:sp>
      <p:sp>
        <p:nvSpPr>
          <p:cNvPr id="4" name="TextBox 3"/>
          <p:cNvSpPr txBox="1"/>
          <p:nvPr/>
        </p:nvSpPr>
        <p:spPr>
          <a:xfrm>
            <a:off x="2819400" y="4355068"/>
            <a:ext cx="3810000" cy="369332"/>
          </a:xfrm>
          <a:prstGeom prst="rect">
            <a:avLst/>
          </a:prstGeom>
          <a:noFill/>
        </p:spPr>
        <p:txBody>
          <a:bodyPr wrap="square" rtlCol="0">
            <a:spAutoFit/>
          </a:bodyPr>
          <a:lstStyle/>
          <a:p>
            <a:pPr algn="ctr"/>
            <a:r>
              <a:rPr lang="en-US" dirty="0">
                <a:hlinkClick r:id="rId3"/>
              </a:rPr>
              <a:t>https://</a:t>
            </a:r>
            <a:r>
              <a:rPr lang="en-US" dirty="0" err="1">
                <a:hlinkClick r:id="rId3"/>
              </a:rPr>
              <a:t>xkcd.com</a:t>
            </a:r>
            <a:r>
              <a:rPr lang="en-US" dirty="0">
                <a:hlinkClick r:id="rId3"/>
              </a:rPr>
              <a:t>/974/</a:t>
            </a:r>
            <a:endParaRPr lang="en-US" dirty="0"/>
          </a:p>
        </p:txBody>
      </p:sp>
      <p:sp>
        <p:nvSpPr>
          <p:cNvPr id="13" name="Content Placeholder 2"/>
          <p:cNvSpPr>
            <a:spLocks noGrp="1"/>
          </p:cNvSpPr>
          <p:nvPr>
            <p:ph idx="1"/>
          </p:nvPr>
        </p:nvSpPr>
        <p:spPr>
          <a:xfrm>
            <a:off x="152400" y="685801"/>
            <a:ext cx="7543800" cy="685800"/>
          </a:xfrm>
        </p:spPr>
        <p:txBody>
          <a:bodyPr/>
          <a:lstStyle/>
          <a:p>
            <a:pPr marL="742950" indent="-742950">
              <a:buFont typeface="+mj-lt"/>
              <a:buAutoNum type="arabicPeriod"/>
            </a:pPr>
            <a:r>
              <a:rPr lang="en-US" sz="3600" dirty="0" smtClean="0"/>
              <a:t>Is time actually saved?</a:t>
            </a:r>
          </a:p>
          <a:p>
            <a:pPr marL="0" indent="0">
              <a:buNone/>
            </a:pPr>
            <a:endParaRPr lang="en-US" sz="3600" dirty="0"/>
          </a:p>
        </p:txBody>
      </p:sp>
      <p:pic>
        <p:nvPicPr>
          <p:cNvPr id="5" name="Picture 4" descr="the_general_proble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138" y="1696763"/>
            <a:ext cx="6286500" cy="2628900"/>
          </a:xfrm>
          <a:prstGeom prst="rect">
            <a:avLst/>
          </a:prstGeom>
        </p:spPr>
      </p:pic>
      <p:sp>
        <p:nvSpPr>
          <p:cNvPr id="14" name="Content Placeholder 2"/>
          <p:cNvSpPr txBox="1">
            <a:spLocks/>
          </p:cNvSpPr>
          <p:nvPr/>
        </p:nvSpPr>
        <p:spPr>
          <a:xfrm>
            <a:off x="304800" y="4953000"/>
            <a:ext cx="8686800" cy="15240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2. Does the approach fulfill Binary Ninja’s needs?</a:t>
            </a:r>
            <a:endParaRPr lang="en-US" sz="3600" dirty="0"/>
          </a:p>
        </p:txBody>
      </p:sp>
    </p:spTree>
    <p:extLst>
      <p:ext uri="{BB962C8B-B14F-4D97-AF65-F5344CB8AC3E}">
        <p14:creationId xmlns:p14="http://schemas.microsoft.com/office/powerpoint/2010/main" val="42574775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 of this approach</a:t>
            </a:r>
            <a:endParaRPr lang="en-US" dirty="0"/>
          </a:p>
        </p:txBody>
      </p:sp>
      <p:sp>
        <p:nvSpPr>
          <p:cNvPr id="5" name="Content Placeholder 5"/>
          <p:cNvSpPr>
            <a:spLocks noGrp="1"/>
          </p:cNvSpPr>
          <p:nvPr>
            <p:ph idx="1"/>
          </p:nvPr>
        </p:nvSpPr>
        <p:spPr>
          <a:xfrm>
            <a:off x="152400" y="800704"/>
            <a:ext cx="8839200" cy="3009296"/>
          </a:xfr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marL="0" indent="0">
              <a:buNone/>
            </a:pPr>
            <a:r>
              <a:rPr lang="en-US" sz="2800" dirty="0" smtClean="0">
                <a:solidFill>
                  <a:srgbClr val="000000"/>
                </a:solidFill>
                <a:latin typeface="Lucida Console"/>
                <a:cs typeface="Lucida Console"/>
              </a:rPr>
              <a:t>Pros</a:t>
            </a:r>
          </a:p>
          <a:p>
            <a:r>
              <a:rPr lang="en-US" sz="2800" dirty="0" smtClean="0">
                <a:solidFill>
                  <a:srgbClr val="000000"/>
                </a:solidFill>
                <a:latin typeface="Lucida Console"/>
                <a:cs typeface="Lucida Console"/>
              </a:rPr>
              <a:t>easier, faster, and more interesting to write</a:t>
            </a:r>
          </a:p>
          <a:p>
            <a:r>
              <a:rPr lang="en-US" sz="2800" dirty="0" smtClean="0">
                <a:solidFill>
                  <a:srgbClr val="000000"/>
                </a:solidFill>
                <a:latin typeface="Lucida Console"/>
                <a:cs typeface="Lucida Console"/>
              </a:rPr>
              <a:t>deniability: “it’s the disassembler’s fault!”</a:t>
            </a:r>
          </a:p>
          <a:p>
            <a:r>
              <a:rPr lang="en-US" sz="2800" dirty="0" smtClean="0">
                <a:solidFill>
                  <a:srgbClr val="000000"/>
                </a:solidFill>
                <a:latin typeface="Lucida Console"/>
                <a:cs typeface="Lucida Console"/>
              </a:rPr>
              <a:t>provable for small instruction spaces</a:t>
            </a:r>
          </a:p>
        </p:txBody>
      </p:sp>
      <p:sp>
        <p:nvSpPr>
          <p:cNvPr id="7" name="Content Placeholder 5"/>
          <p:cNvSpPr txBox="1">
            <a:spLocks/>
          </p:cNvSpPr>
          <p:nvPr/>
        </p:nvSpPr>
        <p:spPr>
          <a:xfrm>
            <a:off x="152400" y="4038600"/>
            <a:ext cx="8839200" cy="2590800"/>
          </a:xfrm>
          <a:prstGeom prst="rect">
            <a:avLst/>
          </a:prstGeo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solidFill>
                  <a:srgbClr val="000000"/>
                </a:solidFill>
              </a:rPr>
              <a:t>Cons</a:t>
            </a:r>
          </a:p>
          <a:p>
            <a:r>
              <a:rPr lang="en-US" sz="2800" dirty="0" smtClean="0"/>
              <a:t>slower</a:t>
            </a:r>
          </a:p>
          <a:p>
            <a:r>
              <a:rPr lang="en-US" sz="2800" dirty="0" smtClean="0">
                <a:solidFill>
                  <a:srgbClr val="000000"/>
                </a:solidFill>
              </a:rPr>
              <a:t>less feedback on errors</a:t>
            </a:r>
          </a:p>
          <a:p>
            <a:r>
              <a:rPr lang="en-US" sz="2800" dirty="0" smtClean="0">
                <a:solidFill>
                  <a:srgbClr val="000000"/>
                </a:solidFill>
              </a:rPr>
              <a:t>more difficult to maintain</a:t>
            </a:r>
            <a:endParaRPr lang="en-US" sz="2800" dirty="0" smtClean="0"/>
          </a:p>
        </p:txBody>
      </p:sp>
    </p:spTree>
    <p:extLst>
      <p:ext uri="{BB962C8B-B14F-4D97-AF65-F5344CB8AC3E}">
        <p14:creationId xmlns:p14="http://schemas.microsoft.com/office/powerpoint/2010/main" val="218228561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 where this will work?</a:t>
            </a:r>
            <a:endParaRPr lang="en-US" dirty="0"/>
          </a:p>
        </p:txBody>
      </p:sp>
      <p:sp>
        <p:nvSpPr>
          <p:cNvPr id="28" name="Oval 27"/>
          <p:cNvSpPr/>
          <p:nvPr/>
        </p:nvSpPr>
        <p:spPr>
          <a:xfrm>
            <a:off x="2312062" y="9602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29" name="Oval 28"/>
          <p:cNvSpPr/>
          <p:nvPr/>
        </p:nvSpPr>
        <p:spPr>
          <a:xfrm>
            <a:off x="27779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0" name="Oval 29"/>
          <p:cNvSpPr/>
          <p:nvPr/>
        </p:nvSpPr>
        <p:spPr>
          <a:xfrm>
            <a:off x="32351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1" name="Oval 30"/>
          <p:cNvSpPr/>
          <p:nvPr/>
        </p:nvSpPr>
        <p:spPr>
          <a:xfrm>
            <a:off x="36923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2" name="Oval 31"/>
          <p:cNvSpPr/>
          <p:nvPr/>
        </p:nvSpPr>
        <p:spPr>
          <a:xfrm>
            <a:off x="41495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3" name="Oval 32"/>
          <p:cNvSpPr/>
          <p:nvPr/>
        </p:nvSpPr>
        <p:spPr>
          <a:xfrm>
            <a:off x="46067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4" name="Oval 33"/>
          <p:cNvSpPr/>
          <p:nvPr/>
        </p:nvSpPr>
        <p:spPr>
          <a:xfrm>
            <a:off x="50639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5" name="Oval 34"/>
          <p:cNvSpPr/>
          <p:nvPr/>
        </p:nvSpPr>
        <p:spPr>
          <a:xfrm>
            <a:off x="55211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6" name="Oval 35"/>
          <p:cNvSpPr/>
          <p:nvPr/>
        </p:nvSpPr>
        <p:spPr>
          <a:xfrm>
            <a:off x="59783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7" name="Oval 36"/>
          <p:cNvSpPr/>
          <p:nvPr/>
        </p:nvSpPr>
        <p:spPr>
          <a:xfrm>
            <a:off x="6435569" y="960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8" name="Oval 37"/>
          <p:cNvSpPr/>
          <p:nvPr/>
        </p:nvSpPr>
        <p:spPr>
          <a:xfrm>
            <a:off x="2312062" y="1417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39" name="Oval 38"/>
          <p:cNvSpPr/>
          <p:nvPr/>
        </p:nvSpPr>
        <p:spPr>
          <a:xfrm>
            <a:off x="2777969" y="1417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0" name="Oval 39"/>
          <p:cNvSpPr/>
          <p:nvPr/>
        </p:nvSpPr>
        <p:spPr>
          <a:xfrm>
            <a:off x="3235169" y="1417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1" name="Oval 40"/>
          <p:cNvSpPr/>
          <p:nvPr/>
        </p:nvSpPr>
        <p:spPr>
          <a:xfrm>
            <a:off x="3692369" y="1417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2" name="Oval 41"/>
          <p:cNvSpPr/>
          <p:nvPr/>
        </p:nvSpPr>
        <p:spPr>
          <a:xfrm>
            <a:off x="4149569" y="1417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3" name="Oval 42"/>
          <p:cNvSpPr/>
          <p:nvPr/>
        </p:nvSpPr>
        <p:spPr>
          <a:xfrm>
            <a:off x="4606769" y="1417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4" name="Oval 43"/>
          <p:cNvSpPr/>
          <p:nvPr/>
        </p:nvSpPr>
        <p:spPr>
          <a:xfrm>
            <a:off x="5063969" y="1417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5" name="Oval 44"/>
          <p:cNvSpPr/>
          <p:nvPr/>
        </p:nvSpPr>
        <p:spPr>
          <a:xfrm>
            <a:off x="5521169" y="1417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6" name="Oval 45"/>
          <p:cNvSpPr/>
          <p:nvPr/>
        </p:nvSpPr>
        <p:spPr>
          <a:xfrm>
            <a:off x="5978369" y="1417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7" name="Oval 46"/>
          <p:cNvSpPr/>
          <p:nvPr/>
        </p:nvSpPr>
        <p:spPr>
          <a:xfrm>
            <a:off x="6435569" y="1417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8" name="Oval 47"/>
          <p:cNvSpPr/>
          <p:nvPr/>
        </p:nvSpPr>
        <p:spPr>
          <a:xfrm>
            <a:off x="2303355" y="18746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49" name="Oval 48"/>
          <p:cNvSpPr/>
          <p:nvPr/>
        </p:nvSpPr>
        <p:spPr>
          <a:xfrm>
            <a:off x="2769262" y="18746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0" name="Oval 49"/>
          <p:cNvSpPr/>
          <p:nvPr/>
        </p:nvSpPr>
        <p:spPr>
          <a:xfrm>
            <a:off x="3226462" y="18746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1" name="Oval 50"/>
          <p:cNvSpPr/>
          <p:nvPr/>
        </p:nvSpPr>
        <p:spPr>
          <a:xfrm>
            <a:off x="3683662" y="18746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2" name="Oval 51"/>
          <p:cNvSpPr/>
          <p:nvPr/>
        </p:nvSpPr>
        <p:spPr>
          <a:xfrm>
            <a:off x="4140862" y="18746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3" name="Oval 52"/>
          <p:cNvSpPr/>
          <p:nvPr/>
        </p:nvSpPr>
        <p:spPr>
          <a:xfrm>
            <a:off x="4598062" y="18746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4" name="Oval 53"/>
          <p:cNvSpPr/>
          <p:nvPr/>
        </p:nvSpPr>
        <p:spPr>
          <a:xfrm>
            <a:off x="5055262" y="18746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55" name="Oval 54"/>
          <p:cNvSpPr/>
          <p:nvPr/>
        </p:nvSpPr>
        <p:spPr>
          <a:xfrm>
            <a:off x="5512462" y="18746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6" name="Oval 55"/>
          <p:cNvSpPr/>
          <p:nvPr/>
        </p:nvSpPr>
        <p:spPr>
          <a:xfrm>
            <a:off x="5969662" y="18746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7" name="Oval 56"/>
          <p:cNvSpPr/>
          <p:nvPr/>
        </p:nvSpPr>
        <p:spPr>
          <a:xfrm>
            <a:off x="6426862" y="18746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8" name="Oval 57"/>
          <p:cNvSpPr/>
          <p:nvPr/>
        </p:nvSpPr>
        <p:spPr>
          <a:xfrm>
            <a:off x="2303355" y="23318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59" name="Oval 58"/>
          <p:cNvSpPr/>
          <p:nvPr/>
        </p:nvSpPr>
        <p:spPr>
          <a:xfrm>
            <a:off x="2769262" y="23318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0" name="Oval 59"/>
          <p:cNvSpPr/>
          <p:nvPr/>
        </p:nvSpPr>
        <p:spPr>
          <a:xfrm>
            <a:off x="3226462" y="23318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1" name="Oval 60"/>
          <p:cNvSpPr/>
          <p:nvPr/>
        </p:nvSpPr>
        <p:spPr>
          <a:xfrm>
            <a:off x="3683662" y="23318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2" name="Oval 61"/>
          <p:cNvSpPr/>
          <p:nvPr/>
        </p:nvSpPr>
        <p:spPr>
          <a:xfrm>
            <a:off x="4140862" y="23318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3" name="Oval 62"/>
          <p:cNvSpPr/>
          <p:nvPr/>
        </p:nvSpPr>
        <p:spPr>
          <a:xfrm>
            <a:off x="4598062" y="23318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4" name="Oval 63"/>
          <p:cNvSpPr/>
          <p:nvPr/>
        </p:nvSpPr>
        <p:spPr>
          <a:xfrm>
            <a:off x="5055262" y="23318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5" name="Oval 64"/>
          <p:cNvSpPr/>
          <p:nvPr/>
        </p:nvSpPr>
        <p:spPr>
          <a:xfrm>
            <a:off x="5512462" y="23318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6" name="Oval 65"/>
          <p:cNvSpPr/>
          <p:nvPr/>
        </p:nvSpPr>
        <p:spPr>
          <a:xfrm>
            <a:off x="5969662" y="23318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7" name="Oval 66"/>
          <p:cNvSpPr/>
          <p:nvPr/>
        </p:nvSpPr>
        <p:spPr>
          <a:xfrm>
            <a:off x="6426862" y="23318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8" name="Oval 67"/>
          <p:cNvSpPr/>
          <p:nvPr/>
        </p:nvSpPr>
        <p:spPr>
          <a:xfrm>
            <a:off x="2312062" y="27890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69" name="Oval 68"/>
          <p:cNvSpPr/>
          <p:nvPr/>
        </p:nvSpPr>
        <p:spPr>
          <a:xfrm>
            <a:off x="2777969" y="27890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0" name="Oval 69"/>
          <p:cNvSpPr/>
          <p:nvPr/>
        </p:nvSpPr>
        <p:spPr>
          <a:xfrm>
            <a:off x="3235169" y="27890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1" name="Oval 70"/>
          <p:cNvSpPr/>
          <p:nvPr/>
        </p:nvSpPr>
        <p:spPr>
          <a:xfrm>
            <a:off x="3692369" y="27890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2" name="Oval 71"/>
          <p:cNvSpPr/>
          <p:nvPr/>
        </p:nvSpPr>
        <p:spPr>
          <a:xfrm>
            <a:off x="4149569" y="27890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3" name="Oval 72"/>
          <p:cNvSpPr/>
          <p:nvPr/>
        </p:nvSpPr>
        <p:spPr>
          <a:xfrm>
            <a:off x="4606769" y="27890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4" name="Oval 73"/>
          <p:cNvSpPr/>
          <p:nvPr/>
        </p:nvSpPr>
        <p:spPr>
          <a:xfrm>
            <a:off x="5063969" y="27890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5" name="Oval 74"/>
          <p:cNvSpPr/>
          <p:nvPr/>
        </p:nvSpPr>
        <p:spPr>
          <a:xfrm>
            <a:off x="5521169" y="27890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6" name="Oval 75"/>
          <p:cNvSpPr/>
          <p:nvPr/>
        </p:nvSpPr>
        <p:spPr>
          <a:xfrm>
            <a:off x="5978369" y="27890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7" name="Oval 76"/>
          <p:cNvSpPr/>
          <p:nvPr/>
        </p:nvSpPr>
        <p:spPr>
          <a:xfrm>
            <a:off x="6435569" y="27890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8" name="Oval 77"/>
          <p:cNvSpPr/>
          <p:nvPr/>
        </p:nvSpPr>
        <p:spPr>
          <a:xfrm>
            <a:off x="2312062" y="32462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79" name="Oval 78"/>
          <p:cNvSpPr/>
          <p:nvPr/>
        </p:nvSpPr>
        <p:spPr>
          <a:xfrm>
            <a:off x="2777969" y="32462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0" name="Oval 79"/>
          <p:cNvSpPr/>
          <p:nvPr/>
        </p:nvSpPr>
        <p:spPr>
          <a:xfrm>
            <a:off x="3235169" y="3246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1" name="Oval 80"/>
          <p:cNvSpPr/>
          <p:nvPr/>
        </p:nvSpPr>
        <p:spPr>
          <a:xfrm>
            <a:off x="3692369" y="3246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2" name="Oval 81"/>
          <p:cNvSpPr/>
          <p:nvPr/>
        </p:nvSpPr>
        <p:spPr>
          <a:xfrm>
            <a:off x="4149569" y="3246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3" name="Oval 82"/>
          <p:cNvSpPr/>
          <p:nvPr/>
        </p:nvSpPr>
        <p:spPr>
          <a:xfrm>
            <a:off x="4606769" y="3246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4" name="Oval 83"/>
          <p:cNvSpPr/>
          <p:nvPr/>
        </p:nvSpPr>
        <p:spPr>
          <a:xfrm>
            <a:off x="5063969" y="32462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5" name="Oval 84"/>
          <p:cNvSpPr/>
          <p:nvPr/>
        </p:nvSpPr>
        <p:spPr>
          <a:xfrm>
            <a:off x="5521169" y="32462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6" name="Oval 85"/>
          <p:cNvSpPr/>
          <p:nvPr/>
        </p:nvSpPr>
        <p:spPr>
          <a:xfrm>
            <a:off x="5978369" y="32462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7" name="Oval 86"/>
          <p:cNvSpPr/>
          <p:nvPr/>
        </p:nvSpPr>
        <p:spPr>
          <a:xfrm>
            <a:off x="6435569" y="32462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8" name="Oval 87"/>
          <p:cNvSpPr/>
          <p:nvPr/>
        </p:nvSpPr>
        <p:spPr>
          <a:xfrm>
            <a:off x="2303355" y="3703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89" name="Oval 88"/>
          <p:cNvSpPr/>
          <p:nvPr/>
        </p:nvSpPr>
        <p:spPr>
          <a:xfrm>
            <a:off x="2769262" y="3703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90" name="Oval 89"/>
          <p:cNvSpPr/>
          <p:nvPr/>
        </p:nvSpPr>
        <p:spPr>
          <a:xfrm>
            <a:off x="3226462" y="3703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1" name="Oval 90"/>
          <p:cNvSpPr/>
          <p:nvPr/>
        </p:nvSpPr>
        <p:spPr>
          <a:xfrm>
            <a:off x="3683662" y="3703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2" name="Oval 91"/>
          <p:cNvSpPr/>
          <p:nvPr/>
        </p:nvSpPr>
        <p:spPr>
          <a:xfrm>
            <a:off x="4140862" y="3703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3" name="Oval 92"/>
          <p:cNvSpPr/>
          <p:nvPr/>
        </p:nvSpPr>
        <p:spPr>
          <a:xfrm>
            <a:off x="4598062" y="3703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4" name="Oval 93"/>
          <p:cNvSpPr/>
          <p:nvPr/>
        </p:nvSpPr>
        <p:spPr>
          <a:xfrm>
            <a:off x="5055262" y="3703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5" name="Oval 94"/>
          <p:cNvSpPr/>
          <p:nvPr/>
        </p:nvSpPr>
        <p:spPr>
          <a:xfrm>
            <a:off x="5512462" y="3703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6" name="Oval 95"/>
          <p:cNvSpPr/>
          <p:nvPr/>
        </p:nvSpPr>
        <p:spPr>
          <a:xfrm>
            <a:off x="5969662" y="3703415"/>
            <a:ext cx="327446" cy="327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7" name="Oval 96"/>
          <p:cNvSpPr/>
          <p:nvPr/>
        </p:nvSpPr>
        <p:spPr>
          <a:xfrm>
            <a:off x="6426862" y="3703415"/>
            <a:ext cx="327446" cy="327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0" dirty="0"/>
          </a:p>
        </p:txBody>
      </p:sp>
      <p:sp>
        <p:nvSpPr>
          <p:cNvPr id="111" name="TextBox 110"/>
          <p:cNvSpPr txBox="1"/>
          <p:nvPr/>
        </p:nvSpPr>
        <p:spPr>
          <a:xfrm>
            <a:off x="398354" y="4876800"/>
            <a:ext cx="8440845" cy="1631216"/>
          </a:xfrm>
          <a:prstGeom prst="rect">
            <a:avLst/>
          </a:prstGeom>
          <a:solidFill>
            <a:schemeClr val="bg1">
              <a:lumMod val="85000"/>
            </a:schemeClr>
          </a:solidFill>
        </p:spPr>
        <p:txBody>
          <a:bodyPr wrap="square" rtlCol="0">
            <a:spAutoFit/>
          </a:bodyPr>
          <a:lstStyle/>
          <a:p>
            <a:r>
              <a:rPr lang="en-US" sz="2000" dirty="0" smtClean="0">
                <a:latin typeface="Lucida Console"/>
                <a:cs typeface="Lucida Console"/>
              </a:rPr>
              <a:t>One Guess: The suitability of an architecture to this approach related to:</a:t>
            </a:r>
          </a:p>
          <a:p>
            <a:pPr marL="285750" indent="-285750">
              <a:buFont typeface="Arial"/>
              <a:buChar char="•"/>
            </a:pPr>
            <a:r>
              <a:rPr lang="en-US" sz="2000" dirty="0" smtClean="0">
                <a:latin typeface="Lucida Console"/>
                <a:cs typeface="Lucida Console"/>
              </a:rPr>
              <a:t>How many single instructions split into multiple islands</a:t>
            </a:r>
          </a:p>
          <a:p>
            <a:pPr marL="285750" indent="-285750">
              <a:buFont typeface="Arial"/>
              <a:buChar char="•"/>
            </a:pPr>
            <a:r>
              <a:rPr lang="en-US" sz="2000" dirty="0" smtClean="0">
                <a:latin typeface="Lucida Console"/>
                <a:cs typeface="Lucida Console"/>
              </a:rPr>
              <a:t>By how much distance are those islands separated?</a:t>
            </a:r>
            <a:endParaRPr lang="en-US" sz="2000" dirty="0">
              <a:latin typeface="Lucida Console"/>
              <a:cs typeface="Lucida Console"/>
            </a:endParaRPr>
          </a:p>
        </p:txBody>
      </p:sp>
      <p:cxnSp>
        <p:nvCxnSpPr>
          <p:cNvPr id="5" name="Straight Arrow Connector 4"/>
          <p:cNvCxnSpPr/>
          <p:nvPr/>
        </p:nvCxnSpPr>
        <p:spPr>
          <a:xfrm>
            <a:off x="3562615" y="4380131"/>
            <a:ext cx="1958554"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521169" y="762000"/>
            <a:ext cx="0" cy="3962400"/>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3553908" y="762000"/>
            <a:ext cx="0" cy="3962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752225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On What Architectures?</a:t>
            </a:r>
            <a:endParaRPr lang="en-US" dirty="0"/>
          </a:p>
        </p:txBody>
      </p:sp>
      <p:sp>
        <p:nvSpPr>
          <p:cNvPr id="111" name="TextBox 110"/>
          <p:cNvSpPr txBox="1"/>
          <p:nvPr/>
        </p:nvSpPr>
        <p:spPr>
          <a:xfrm>
            <a:off x="398354" y="838200"/>
            <a:ext cx="8440845" cy="3539431"/>
          </a:xfrm>
          <a:prstGeom prst="rect">
            <a:avLst/>
          </a:prstGeom>
          <a:solidFill>
            <a:schemeClr val="bg1">
              <a:lumMod val="85000"/>
            </a:schemeClr>
          </a:solidFill>
        </p:spPr>
        <p:txBody>
          <a:bodyPr wrap="square" rtlCol="0">
            <a:spAutoFit/>
          </a:bodyPr>
          <a:lstStyle/>
          <a:p>
            <a:r>
              <a:rPr lang="en-US" sz="2800" dirty="0" smtClean="0">
                <a:latin typeface="Lucida Console"/>
                <a:cs typeface="Lucida Console"/>
              </a:rPr>
              <a:t>Another Guess: Suitability is inversely related to the “avalanche effect” present in the ISA’s encodings</a:t>
            </a:r>
          </a:p>
          <a:p>
            <a:endParaRPr lang="en-US" sz="2800" dirty="0" smtClean="0">
              <a:latin typeface="Lucida Console"/>
              <a:cs typeface="Lucida Console"/>
            </a:endParaRPr>
          </a:p>
          <a:p>
            <a:pPr marL="285750" indent="-285750">
              <a:buFont typeface="Arial"/>
              <a:buChar char="•"/>
            </a:pPr>
            <a:r>
              <a:rPr lang="en-US" sz="2800" dirty="0" smtClean="0">
                <a:latin typeface="Lucida Console"/>
                <a:cs typeface="Lucida Console"/>
              </a:rPr>
              <a:t>What percentage of instructions improve with the 1-bit guesser?</a:t>
            </a:r>
          </a:p>
          <a:p>
            <a:pPr marL="285750" indent="-285750">
              <a:buFont typeface="Arial"/>
              <a:buChar char="•"/>
            </a:pPr>
            <a:endParaRPr lang="en-US" sz="2800" dirty="0" smtClean="0">
              <a:latin typeface="Lucida Console"/>
              <a:cs typeface="Lucida Console"/>
            </a:endParaRPr>
          </a:p>
          <a:p>
            <a:pPr marL="285750" indent="-285750">
              <a:buFont typeface="Arial"/>
              <a:buChar char="•"/>
            </a:pPr>
            <a:r>
              <a:rPr lang="en-US" sz="2800" dirty="0" smtClean="0">
                <a:latin typeface="Lucida Console"/>
                <a:cs typeface="Lucida Console"/>
              </a:rPr>
              <a:t>With the 2-bit guesser?</a:t>
            </a:r>
            <a:endParaRPr lang="en-US" sz="2800" dirty="0">
              <a:latin typeface="Lucida Console"/>
              <a:cs typeface="Lucida Console"/>
            </a:endParaRPr>
          </a:p>
        </p:txBody>
      </p:sp>
    </p:spTree>
    <p:extLst>
      <p:ext uri="{BB962C8B-B14F-4D97-AF65-F5344CB8AC3E}">
        <p14:creationId xmlns:p14="http://schemas.microsoft.com/office/powerpoint/2010/main" val="8689677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hold?</a:t>
            </a:r>
            <a:endParaRPr lang="en-US" dirty="0"/>
          </a:p>
        </p:txBody>
      </p:sp>
      <p:sp>
        <p:nvSpPr>
          <p:cNvPr id="5" name="Content Placeholder 5"/>
          <p:cNvSpPr>
            <a:spLocks noGrp="1"/>
          </p:cNvSpPr>
          <p:nvPr>
            <p:ph idx="1"/>
          </p:nvPr>
        </p:nvSpPr>
        <p:spPr>
          <a:xfrm>
            <a:off x="0" y="572105"/>
            <a:ext cx="9144000" cy="5295295"/>
          </a:xfrm>
        </p:spPr>
        <p:txBody>
          <a:bodyPr/>
          <a:lstStyle/>
          <a:p>
            <a:r>
              <a:rPr lang="en-US" sz="2800" dirty="0" smtClean="0"/>
              <a:t>tackle more difficult spaces: ARM, THUMB, Intel</a:t>
            </a:r>
          </a:p>
          <a:p>
            <a:r>
              <a:rPr lang="en-US" sz="2800" dirty="0" smtClean="0"/>
              <a:t>unify the PPC and MIPS versions</a:t>
            </a:r>
          </a:p>
          <a:p>
            <a:r>
              <a:rPr lang="en-US" sz="2800" dirty="0" smtClean="0"/>
              <a:t>pure python version, submit to Python Package Index (</a:t>
            </a:r>
            <a:r>
              <a:rPr lang="en-US" sz="2800" dirty="0" err="1" smtClean="0"/>
              <a:t>PyPI</a:t>
            </a:r>
            <a:r>
              <a:rPr lang="en-US" sz="2800" dirty="0" smtClean="0"/>
              <a:t>)</a:t>
            </a:r>
          </a:p>
          <a:p>
            <a:r>
              <a:rPr lang="en-US" sz="2800" dirty="0" smtClean="0"/>
              <a:t>the full exhaustive test of all MIPS</a:t>
            </a:r>
          </a:p>
          <a:p>
            <a:r>
              <a:rPr lang="en-US" sz="2800" dirty="0" smtClean="0"/>
              <a:t>Automate the entire task! Evolve an assembler that uses an evolutionary algorithm given a disassembler.</a:t>
            </a:r>
          </a:p>
        </p:txBody>
      </p:sp>
    </p:spTree>
    <p:extLst>
      <p:ext uri="{BB962C8B-B14F-4D97-AF65-F5344CB8AC3E}">
        <p14:creationId xmlns:p14="http://schemas.microsoft.com/office/powerpoint/2010/main" val="403778666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7" name="Content Placeholder 2"/>
          <p:cNvSpPr>
            <a:spLocks noGrp="1"/>
          </p:cNvSpPr>
          <p:nvPr>
            <p:ph idx="1"/>
          </p:nvPr>
        </p:nvSpPr>
        <p:spPr>
          <a:xfrm>
            <a:off x="0" y="1600200"/>
            <a:ext cx="9144000" cy="1790095"/>
          </a:xfrm>
        </p:spPr>
        <p:txBody>
          <a:bodyPr/>
          <a:lstStyle/>
          <a:p>
            <a:pPr marL="0" indent="0" algn="ctr">
              <a:buNone/>
            </a:pPr>
            <a:r>
              <a:rPr lang="en-US" sz="4000" dirty="0" smtClean="0"/>
              <a:t>Questions?</a:t>
            </a:r>
          </a:p>
        </p:txBody>
      </p:sp>
      <p:pic>
        <p:nvPicPr>
          <p:cNvPr id="8" name="Picture 7" descr="static1.squarespace.c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821753"/>
            <a:ext cx="4081233" cy="2036247"/>
          </a:xfrm>
          <a:prstGeom prst="rect">
            <a:avLst/>
          </a:prstGeom>
        </p:spPr>
      </p:pic>
      <p:pic>
        <p:nvPicPr>
          <p:cNvPr id="9" name="Picture 8" descr="vectortextwi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594" y="4821753"/>
            <a:ext cx="3842331" cy="1058910"/>
          </a:xfrm>
          <a:prstGeom prst="rect">
            <a:avLst/>
          </a:prstGeom>
        </p:spPr>
      </p:pic>
      <p:pic>
        <p:nvPicPr>
          <p:cNvPr id="10" name="Picture 9" descr="icon-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6103047"/>
            <a:ext cx="3669912" cy="754953"/>
          </a:xfrm>
          <a:prstGeom prst="rect">
            <a:avLst/>
          </a:prstGeom>
        </p:spPr>
      </p:pic>
      <p:sp>
        <p:nvSpPr>
          <p:cNvPr id="4" name="TextBox 3"/>
          <p:cNvSpPr txBox="1"/>
          <p:nvPr/>
        </p:nvSpPr>
        <p:spPr>
          <a:xfrm>
            <a:off x="609600" y="3886200"/>
            <a:ext cx="8001000" cy="400110"/>
          </a:xfrm>
          <a:prstGeom prst="rect">
            <a:avLst/>
          </a:prstGeom>
          <a:noFill/>
        </p:spPr>
        <p:txBody>
          <a:bodyPr wrap="square" rtlCol="0">
            <a:spAutoFit/>
          </a:bodyPr>
          <a:lstStyle/>
          <a:p>
            <a:pPr algn="ctr"/>
            <a:r>
              <a:rPr lang="en-US" sz="2000" dirty="0">
                <a:latin typeface="Lucida Console"/>
                <a:cs typeface="Lucida Console"/>
                <a:hlinkClick r:id="rId6"/>
              </a:rPr>
              <a:t>https://</a:t>
            </a:r>
            <a:r>
              <a:rPr lang="en-US" sz="2000" dirty="0" err="1">
                <a:latin typeface="Lucida Console"/>
                <a:cs typeface="Lucida Console"/>
                <a:hlinkClick r:id="rId6"/>
              </a:rPr>
              <a:t>github.com</a:t>
            </a:r>
            <a:r>
              <a:rPr lang="en-US" sz="2000" dirty="0">
                <a:latin typeface="Lucida Console"/>
                <a:cs typeface="Lucida Console"/>
                <a:hlinkClick r:id="rId6"/>
              </a:rPr>
              <a:t>/</a:t>
            </a:r>
            <a:r>
              <a:rPr lang="en-US" sz="2000" dirty="0" err="1">
                <a:latin typeface="Lucida Console"/>
                <a:cs typeface="Lucida Console"/>
                <a:hlinkClick r:id="rId6"/>
              </a:rPr>
              <a:t>lwerdna</a:t>
            </a:r>
            <a:r>
              <a:rPr lang="en-US" sz="2000" dirty="0">
                <a:latin typeface="Lucida Console"/>
                <a:cs typeface="Lucida Console"/>
                <a:hlinkClick r:id="rId6"/>
              </a:rPr>
              <a:t>/</a:t>
            </a:r>
            <a:r>
              <a:rPr lang="en-US" sz="2000" dirty="0" err="1">
                <a:latin typeface="Lucida Console"/>
                <a:cs typeface="Lucida Console"/>
                <a:hlinkClick r:id="rId6"/>
              </a:rPr>
              <a:t>generate_assembler</a:t>
            </a:r>
            <a:endParaRPr lang="en-US" sz="2000" dirty="0">
              <a:latin typeface="Lucida Console"/>
              <a:cs typeface="Lucida Console"/>
            </a:endParaRPr>
          </a:p>
        </p:txBody>
      </p:sp>
    </p:spTree>
    <p:extLst>
      <p:ext uri="{BB962C8B-B14F-4D97-AF65-F5344CB8AC3E}">
        <p14:creationId xmlns:p14="http://schemas.microsoft.com/office/powerpoint/2010/main" val="42648843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 (LUT) View</a:t>
            </a:r>
            <a:endParaRPr lang="en-US" dirty="0"/>
          </a:p>
        </p:txBody>
      </p:sp>
      <p:sp>
        <p:nvSpPr>
          <p:cNvPr id="10" name="Content Placeholder 2"/>
          <p:cNvSpPr>
            <a:spLocks noGrp="1"/>
          </p:cNvSpPr>
          <p:nvPr>
            <p:ph idx="1"/>
          </p:nvPr>
        </p:nvSpPr>
        <p:spPr>
          <a:xfrm>
            <a:off x="1219200" y="762000"/>
            <a:ext cx="1752600" cy="4876800"/>
          </a:xfrm>
          <a:solidFill>
            <a:schemeClr val="bg1">
              <a:lumMod val="85000"/>
            </a:schemeClr>
          </a:solidFill>
        </p:spPr>
        <p:txBody>
          <a:bodyPr anchor="ctr"/>
          <a:lstStyle/>
          <a:p>
            <a:pPr marL="0" indent="0">
              <a:buNone/>
            </a:pPr>
            <a:r>
              <a:rPr lang="en-US" sz="1800" dirty="0" smtClean="0"/>
              <a:t>All</a:t>
            </a:r>
            <a:br>
              <a:rPr lang="en-US" sz="1800" dirty="0" smtClean="0"/>
            </a:br>
            <a:r>
              <a:rPr lang="en-US" sz="1800" dirty="0" smtClean="0"/>
              <a:t>Possible</a:t>
            </a:r>
            <a:br>
              <a:rPr lang="en-US" sz="1800" dirty="0" smtClean="0"/>
            </a:br>
            <a:r>
              <a:rPr lang="en-US" sz="1800" dirty="0" smtClean="0"/>
              <a:t>Encodings</a:t>
            </a:r>
            <a:br>
              <a:rPr lang="en-US" sz="1800" dirty="0" smtClean="0"/>
            </a:br>
            <a:r>
              <a:rPr lang="en-US" sz="1800" dirty="0" smtClean="0">
                <a:solidFill>
                  <a:schemeClr val="accent6">
                    <a:lumMod val="75000"/>
                  </a:schemeClr>
                </a:solidFill>
              </a:rPr>
              <a:t>DEADBEEF</a:t>
            </a:r>
          </a:p>
        </p:txBody>
      </p:sp>
      <p:sp>
        <p:nvSpPr>
          <p:cNvPr id="12" name="Content Placeholder 2"/>
          <p:cNvSpPr txBox="1">
            <a:spLocks/>
          </p:cNvSpPr>
          <p:nvPr/>
        </p:nvSpPr>
        <p:spPr>
          <a:xfrm>
            <a:off x="5791200" y="762000"/>
            <a:ext cx="2057400" cy="4876800"/>
          </a:xfrm>
          <a:prstGeom prst="rect">
            <a:avLst/>
          </a:prstGeom>
          <a:solidFill>
            <a:schemeClr val="bg1">
              <a:lumMod val="85000"/>
            </a:schemeClr>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All</a:t>
            </a:r>
            <a:br>
              <a:rPr lang="en-US" sz="1800" dirty="0" smtClean="0"/>
            </a:br>
            <a:r>
              <a:rPr lang="en-US" sz="1800" dirty="0" smtClean="0"/>
              <a:t>Possible</a:t>
            </a:r>
            <a:br>
              <a:rPr lang="en-US" sz="1800" dirty="0" smtClean="0"/>
            </a:br>
            <a:r>
              <a:rPr lang="en-US" sz="1800" dirty="0" smtClean="0"/>
              <a:t>Strings</a:t>
            </a:r>
            <a:br>
              <a:rPr lang="en-US" sz="1800" dirty="0" smtClean="0"/>
            </a:br>
            <a:r>
              <a:rPr lang="en-US" sz="1800" dirty="0" smtClean="0">
                <a:solidFill>
                  <a:srgbClr val="E46C0A"/>
                </a:solidFill>
              </a:rPr>
              <a:t>“ADD”</a:t>
            </a:r>
            <a:endParaRPr lang="en-US" sz="1800" dirty="0">
              <a:solidFill>
                <a:srgbClr val="E46C0A"/>
              </a:solidFill>
            </a:endParaRPr>
          </a:p>
        </p:txBody>
      </p:sp>
      <p:cxnSp>
        <p:nvCxnSpPr>
          <p:cNvPr id="13" name="Straight Arrow Connector 12"/>
          <p:cNvCxnSpPr/>
          <p:nvPr/>
        </p:nvCxnSpPr>
        <p:spPr>
          <a:xfrm>
            <a:off x="2971800" y="2809220"/>
            <a:ext cx="2819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124200" y="2286000"/>
            <a:ext cx="2590800" cy="523220"/>
          </a:xfrm>
          <a:prstGeom prst="rect">
            <a:avLst/>
          </a:prstGeom>
          <a:noFill/>
        </p:spPr>
        <p:txBody>
          <a:bodyPr wrap="square" rtlCol="0">
            <a:spAutoFit/>
          </a:bodyPr>
          <a:lstStyle/>
          <a:p>
            <a:r>
              <a:rPr lang="en-US" sz="2800" dirty="0" smtClean="0"/>
              <a:t>DISASSEMBLING</a:t>
            </a:r>
            <a:endParaRPr lang="en-US" sz="2800" dirty="0"/>
          </a:p>
        </p:txBody>
      </p:sp>
      <p:cxnSp>
        <p:nvCxnSpPr>
          <p:cNvPr id="17" name="Straight Arrow Connector 16"/>
          <p:cNvCxnSpPr/>
          <p:nvPr/>
        </p:nvCxnSpPr>
        <p:spPr>
          <a:xfrm flipH="1">
            <a:off x="2971800" y="3670300"/>
            <a:ext cx="2819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124200" y="3134380"/>
            <a:ext cx="2590800" cy="523220"/>
          </a:xfrm>
          <a:prstGeom prst="rect">
            <a:avLst/>
          </a:prstGeom>
          <a:noFill/>
        </p:spPr>
        <p:txBody>
          <a:bodyPr wrap="square" rtlCol="0">
            <a:spAutoFit/>
          </a:bodyPr>
          <a:lstStyle/>
          <a:p>
            <a:pPr algn="ctr"/>
            <a:r>
              <a:rPr lang="en-US" sz="2800" dirty="0" smtClean="0"/>
              <a:t>ASSEMBLING</a:t>
            </a:r>
            <a:endParaRPr lang="en-US" sz="2800" dirty="0"/>
          </a:p>
        </p:txBody>
      </p:sp>
      <p:sp>
        <p:nvSpPr>
          <p:cNvPr id="24" name="Content Placeholder 2"/>
          <p:cNvSpPr txBox="1">
            <a:spLocks/>
          </p:cNvSpPr>
          <p:nvPr/>
        </p:nvSpPr>
        <p:spPr>
          <a:xfrm>
            <a:off x="12700" y="5715000"/>
            <a:ext cx="9144000" cy="106680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disassemble(): uint32_t -&gt; string</a:t>
            </a:r>
            <a:br>
              <a:rPr lang="en-US" dirty="0" smtClean="0"/>
            </a:br>
            <a:r>
              <a:rPr lang="en-US" dirty="0" smtClean="0"/>
              <a:t>   assemble(): string -&gt; uint32_t</a:t>
            </a:r>
          </a:p>
        </p:txBody>
      </p:sp>
      <p:sp>
        <p:nvSpPr>
          <p:cNvPr id="25" name="TextBox 24"/>
          <p:cNvSpPr txBox="1"/>
          <p:nvPr/>
        </p:nvSpPr>
        <p:spPr>
          <a:xfrm>
            <a:off x="0" y="6532047"/>
            <a:ext cx="9144000" cy="307777"/>
          </a:xfrm>
          <a:prstGeom prst="rect">
            <a:avLst/>
          </a:prstGeom>
          <a:noFill/>
        </p:spPr>
        <p:txBody>
          <a:bodyPr wrap="square" rtlCol="0">
            <a:spAutoFit/>
          </a:bodyPr>
          <a:lstStyle/>
          <a:p>
            <a:r>
              <a:rPr lang="en-US" sz="1400" dirty="0" smtClean="0"/>
              <a:t>Started thinking in terms of a table </a:t>
            </a:r>
            <a:r>
              <a:rPr lang="mr-IN" sz="1400" dirty="0" smtClean="0"/>
              <a:t>–</a:t>
            </a:r>
            <a:r>
              <a:rPr lang="en-US" sz="1400" dirty="0" smtClean="0"/>
              <a:t> a disassembler compresses this table </a:t>
            </a:r>
            <a:r>
              <a:rPr lang="mr-IN" sz="1400" dirty="0" smtClean="0"/>
              <a:t>–</a:t>
            </a:r>
            <a:r>
              <a:rPr lang="en-US" sz="1400" dirty="0" smtClean="0"/>
              <a:t> gut feeling of inversion </a:t>
            </a:r>
            <a:r>
              <a:rPr lang="mr-IN" sz="1400" dirty="0" smtClean="0"/>
              <a:t>–</a:t>
            </a:r>
            <a:r>
              <a:rPr lang="en-US" sz="1400" dirty="0" smtClean="0"/>
              <a:t> cryptography says</a:t>
            </a:r>
            <a:endParaRPr lang="en-US" sz="1400" dirty="0"/>
          </a:p>
        </p:txBody>
      </p:sp>
    </p:spTree>
    <p:extLst>
      <p:ext uri="{BB962C8B-B14F-4D97-AF65-F5344CB8AC3E}">
        <p14:creationId xmlns:p14="http://schemas.microsoft.com/office/powerpoint/2010/main" val="2089223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 (LUT) View</a:t>
            </a:r>
            <a:endParaRPr lang="en-US" dirty="0"/>
          </a:p>
        </p:txBody>
      </p:sp>
      <p:sp>
        <p:nvSpPr>
          <p:cNvPr id="10" name="Content Placeholder 2"/>
          <p:cNvSpPr>
            <a:spLocks noGrp="1"/>
          </p:cNvSpPr>
          <p:nvPr>
            <p:ph idx="1"/>
          </p:nvPr>
        </p:nvSpPr>
        <p:spPr>
          <a:xfrm>
            <a:off x="533400" y="1219200"/>
            <a:ext cx="1524000" cy="4876800"/>
          </a:xfrm>
          <a:solidFill>
            <a:schemeClr val="bg1">
              <a:lumMod val="85000"/>
            </a:schemeClr>
          </a:solidFill>
        </p:spPr>
        <p:txBody>
          <a:bodyPr/>
          <a:lstStyle/>
          <a:p>
            <a:pPr marL="0" indent="0">
              <a:buNone/>
            </a:pPr>
            <a:r>
              <a:rPr lang="en-US" sz="1800" dirty="0" smtClean="0">
                <a:solidFill>
                  <a:srgbClr val="E46C0A"/>
                </a:solidFill>
              </a:rPr>
              <a:t>. . .</a:t>
            </a:r>
            <a:br>
              <a:rPr lang="en-US" sz="1800" dirty="0" smtClean="0">
                <a:solidFill>
                  <a:srgbClr val="E46C0A"/>
                </a:solidFill>
              </a:rPr>
            </a:br>
            <a:r>
              <a:rPr lang="en-US" sz="1800" dirty="0" smtClean="0">
                <a:solidFill>
                  <a:srgbClr val="E46C0A"/>
                </a:solidFill>
              </a:rPr>
              <a:t>7898A349</a:t>
            </a:r>
            <a:br>
              <a:rPr lang="en-US" sz="1800" dirty="0" smtClean="0">
                <a:solidFill>
                  <a:srgbClr val="E46C0A"/>
                </a:solidFill>
              </a:rPr>
            </a:br>
            <a:r>
              <a:rPr lang="en-US" sz="1800" dirty="0" smtClean="0">
                <a:solidFill>
                  <a:srgbClr val="E46C0A"/>
                </a:solidFill>
              </a:rPr>
              <a:t>7898A34A</a:t>
            </a:r>
            <a:br>
              <a:rPr lang="en-US" sz="1800" dirty="0" smtClean="0">
                <a:solidFill>
                  <a:srgbClr val="E46C0A"/>
                </a:solidFill>
              </a:rPr>
            </a:br>
            <a:r>
              <a:rPr lang="en-US" sz="1800" dirty="0" smtClean="0">
                <a:solidFill>
                  <a:srgbClr val="E46C0A"/>
                </a:solidFill>
              </a:rPr>
              <a:t>7898A34B</a:t>
            </a:r>
            <a:br>
              <a:rPr lang="en-US" sz="1800" dirty="0" smtClean="0">
                <a:solidFill>
                  <a:srgbClr val="E46C0A"/>
                </a:solidFill>
              </a:rPr>
            </a:br>
            <a:r>
              <a:rPr lang="en-US" sz="1800" dirty="0" smtClean="0">
                <a:solidFill>
                  <a:srgbClr val="E46C0A"/>
                </a:solidFill>
              </a:rPr>
              <a:t>7898A34C</a:t>
            </a:r>
            <a:br>
              <a:rPr lang="en-US" sz="1800" dirty="0" smtClean="0">
                <a:solidFill>
                  <a:srgbClr val="E46C0A"/>
                </a:solidFill>
              </a:rPr>
            </a:br>
            <a:r>
              <a:rPr lang="en-US" sz="1800" dirty="0" smtClean="0">
                <a:solidFill>
                  <a:srgbClr val="E46C0A"/>
                </a:solidFill>
              </a:rPr>
              <a:t>7898A34D</a:t>
            </a:r>
            <a:br>
              <a:rPr lang="en-US" sz="1800" dirty="0" smtClean="0">
                <a:solidFill>
                  <a:srgbClr val="E46C0A"/>
                </a:solidFill>
              </a:rPr>
            </a:br>
            <a:r>
              <a:rPr lang="en-US" sz="1800" dirty="0" smtClean="0">
                <a:solidFill>
                  <a:srgbClr val="E46C0A"/>
                </a:solidFill>
              </a:rPr>
              <a:t>7898A34E</a:t>
            </a:r>
            <a:br>
              <a:rPr lang="en-US" sz="1800" dirty="0" smtClean="0">
                <a:solidFill>
                  <a:srgbClr val="E46C0A"/>
                </a:solidFill>
              </a:rPr>
            </a:br>
            <a:r>
              <a:rPr lang="en-US" sz="1800" dirty="0" smtClean="0">
                <a:solidFill>
                  <a:srgbClr val="E46C0A"/>
                </a:solidFill>
              </a:rPr>
              <a:t>7898A34F</a:t>
            </a:r>
            <a:br>
              <a:rPr lang="en-US" sz="1800" dirty="0" smtClean="0">
                <a:solidFill>
                  <a:srgbClr val="E46C0A"/>
                </a:solidFill>
              </a:rPr>
            </a:br>
            <a:r>
              <a:rPr lang="en-US" sz="1800" dirty="0" smtClean="0">
                <a:solidFill>
                  <a:srgbClr val="E46C0A"/>
                </a:solidFill>
              </a:rPr>
              <a:t>7898A350</a:t>
            </a:r>
            <a:br>
              <a:rPr lang="en-US" sz="1800" dirty="0" smtClean="0">
                <a:solidFill>
                  <a:srgbClr val="E46C0A"/>
                </a:solidFill>
              </a:rPr>
            </a:br>
            <a:r>
              <a:rPr lang="en-US" sz="1800" dirty="0" smtClean="0">
                <a:solidFill>
                  <a:srgbClr val="E46C0A"/>
                </a:solidFill>
              </a:rPr>
              <a:t>7898A351</a:t>
            </a:r>
            <a:br>
              <a:rPr lang="en-US" sz="1800" dirty="0" smtClean="0">
                <a:solidFill>
                  <a:srgbClr val="E46C0A"/>
                </a:solidFill>
              </a:rPr>
            </a:br>
            <a:r>
              <a:rPr lang="en-US" sz="1800" dirty="0" smtClean="0">
                <a:solidFill>
                  <a:srgbClr val="E46C0A"/>
                </a:solidFill>
              </a:rPr>
              <a:t>7898A352</a:t>
            </a:r>
            <a:br>
              <a:rPr lang="en-US" sz="1800" dirty="0" smtClean="0">
                <a:solidFill>
                  <a:srgbClr val="E46C0A"/>
                </a:solidFill>
              </a:rPr>
            </a:br>
            <a:r>
              <a:rPr lang="en-US" sz="1800" dirty="0" smtClean="0">
                <a:solidFill>
                  <a:srgbClr val="E46C0A"/>
                </a:solidFill>
              </a:rPr>
              <a:t>7898A353</a:t>
            </a:r>
            <a:br>
              <a:rPr lang="en-US" sz="1800" dirty="0" smtClean="0">
                <a:solidFill>
                  <a:srgbClr val="E46C0A"/>
                </a:solidFill>
              </a:rPr>
            </a:br>
            <a:r>
              <a:rPr lang="en-US" sz="1800" dirty="0" smtClean="0">
                <a:solidFill>
                  <a:srgbClr val="E46C0A"/>
                </a:solidFill>
              </a:rPr>
              <a:t>7898A354</a:t>
            </a:r>
            <a:br>
              <a:rPr lang="en-US" sz="1800" dirty="0" smtClean="0">
                <a:solidFill>
                  <a:srgbClr val="E46C0A"/>
                </a:solidFill>
              </a:rPr>
            </a:br>
            <a:r>
              <a:rPr lang="en-US" sz="1800" dirty="0" smtClean="0">
                <a:solidFill>
                  <a:srgbClr val="E46C0A"/>
                </a:solidFill>
              </a:rPr>
              <a:t>7898A355</a:t>
            </a:r>
            <a:br>
              <a:rPr lang="en-US" sz="1800" dirty="0" smtClean="0">
                <a:solidFill>
                  <a:srgbClr val="E46C0A"/>
                </a:solidFill>
              </a:rPr>
            </a:br>
            <a:r>
              <a:rPr lang="en-US" sz="1800" dirty="0" smtClean="0">
                <a:solidFill>
                  <a:srgbClr val="E46C0A"/>
                </a:solidFill>
              </a:rPr>
              <a:t>. . .</a:t>
            </a:r>
          </a:p>
        </p:txBody>
      </p:sp>
      <p:sp>
        <p:nvSpPr>
          <p:cNvPr id="12" name="Content Placeholder 2"/>
          <p:cNvSpPr txBox="1">
            <a:spLocks/>
          </p:cNvSpPr>
          <p:nvPr/>
        </p:nvSpPr>
        <p:spPr>
          <a:xfrm>
            <a:off x="4876800" y="1219200"/>
            <a:ext cx="3657600" cy="4876800"/>
          </a:xfrm>
          <a:prstGeom prst="rect">
            <a:avLst/>
          </a:prstGeom>
          <a:solidFill>
            <a:schemeClr val="bg1">
              <a:lumMod val="85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1pPr>
            <a:lvl2pPr marL="742950" indent="-28575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2pPr>
            <a:lvl3pPr marL="11430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3pPr>
            <a:lvl4pPr marL="16002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4pPr>
            <a:lvl5pPr marL="2057400" indent="-228600" algn="l" defTabSz="457200" rtl="0" eaLnBrk="1" latinLnBrk="0" hangingPunct="1">
              <a:spcBef>
                <a:spcPct val="20000"/>
              </a:spcBef>
              <a:buFont typeface="Arial"/>
              <a:buChar char="»"/>
              <a:defRPr sz="2400" kern="1200">
                <a:solidFill>
                  <a:schemeClr val="tx1"/>
                </a:solidFill>
                <a:latin typeface="Lucida Console"/>
                <a:ea typeface="+mn-ea"/>
                <a:cs typeface="Lucida Conso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solidFill>
                  <a:srgbClr val="E46C0A"/>
                </a:solidFill>
              </a:rPr>
              <a:t>. . .</a:t>
            </a:r>
            <a:br>
              <a:rPr lang="en-US" sz="1800" dirty="0" smtClean="0">
                <a:solidFill>
                  <a:srgbClr val="E46C0A"/>
                </a:solidFill>
              </a:rPr>
            </a:br>
            <a:r>
              <a:rPr lang="en-US" sz="1800" dirty="0" err="1" smtClean="0">
                <a:solidFill>
                  <a:srgbClr val="E46C0A"/>
                </a:solidFill>
              </a:rPr>
              <a:t>srai.d</a:t>
            </a:r>
            <a:r>
              <a:rPr lang="en-US" sz="1800" dirty="0" smtClean="0">
                <a:solidFill>
                  <a:srgbClr val="E46C0A"/>
                </a:solidFill>
              </a:rPr>
              <a:t> $w13, $w20, 0x18</a:t>
            </a:r>
            <a:br>
              <a:rPr lang="en-US" sz="1800" dirty="0" smtClean="0">
                <a:solidFill>
                  <a:srgbClr val="E46C0A"/>
                </a:solidFill>
              </a:rPr>
            </a:br>
            <a:r>
              <a:rPr lang="en-US" sz="1800" dirty="0" err="1" smtClean="0">
                <a:solidFill>
                  <a:srgbClr val="E46C0A"/>
                </a:solidFill>
              </a:rPr>
              <a:t>sat_u.d</a:t>
            </a:r>
            <a:r>
              <a:rPr lang="en-US" sz="1800" dirty="0" smtClean="0">
                <a:solidFill>
                  <a:srgbClr val="E46C0A"/>
                </a:solidFill>
              </a:rPr>
              <a:t> $w13, $w20, 0x18</a:t>
            </a:r>
          </a:p>
          <a:p>
            <a:pPr marL="0" indent="0">
              <a:buFont typeface="Arial"/>
              <a:buNone/>
            </a:pPr>
            <a:r>
              <a:rPr lang="en-US" sz="1800" dirty="0" err="1" smtClean="0">
                <a:solidFill>
                  <a:srgbClr val="E46C0A"/>
                </a:solidFill>
              </a:rPr>
              <a:t>undef</a:t>
            </a:r>
            <a:endParaRPr lang="en-US" sz="1800" dirty="0" smtClean="0">
              <a:solidFill>
                <a:srgbClr val="E46C0A"/>
              </a:solidFill>
            </a:endParaRPr>
          </a:p>
          <a:p>
            <a:pPr marL="0" indent="0">
              <a:buFont typeface="Arial"/>
              <a:buNone/>
            </a:pPr>
            <a:r>
              <a:rPr lang="en-US" sz="1800" dirty="0" err="1" smtClean="0">
                <a:solidFill>
                  <a:srgbClr val="E46C0A"/>
                </a:solidFill>
              </a:rPr>
              <a:t>undef</a:t>
            </a:r>
            <a:endParaRPr lang="en-US" sz="1800" dirty="0" smtClean="0">
              <a:solidFill>
                <a:srgbClr val="E46C0A"/>
              </a:solidFill>
            </a:endParaRPr>
          </a:p>
          <a:p>
            <a:pPr marL="0" indent="0">
              <a:buFont typeface="Arial"/>
              <a:buNone/>
            </a:pPr>
            <a:r>
              <a:rPr lang="en-US" sz="1800" dirty="0" err="1" smtClean="0">
                <a:solidFill>
                  <a:srgbClr val="E46C0A"/>
                </a:solidFill>
              </a:rPr>
              <a:t>sra.b</a:t>
            </a:r>
            <a:r>
              <a:rPr lang="en-US" sz="1800" dirty="0" smtClean="0">
                <a:solidFill>
                  <a:srgbClr val="E46C0A"/>
                </a:solidFill>
              </a:rPr>
              <a:t> $w13, $w20, $w24</a:t>
            </a:r>
          </a:p>
          <a:p>
            <a:pPr marL="0" indent="0">
              <a:buFont typeface="Arial"/>
              <a:buNone/>
            </a:pPr>
            <a:r>
              <a:rPr lang="en-US" sz="1800" dirty="0" err="1" smtClean="0">
                <a:solidFill>
                  <a:srgbClr val="E46C0A"/>
                </a:solidFill>
              </a:rPr>
              <a:t>subv.b</a:t>
            </a:r>
            <a:r>
              <a:rPr lang="en-US" sz="1800" dirty="0" smtClean="0">
                <a:solidFill>
                  <a:srgbClr val="E46C0A"/>
                </a:solidFill>
              </a:rPr>
              <a:t> $w13, $w20, $w24</a:t>
            </a:r>
          </a:p>
          <a:p>
            <a:pPr marL="0" indent="0">
              <a:buFont typeface="Arial"/>
              <a:buNone/>
            </a:pPr>
            <a:r>
              <a:rPr lang="en-US" sz="1800" dirty="0" err="1" smtClean="0">
                <a:solidFill>
                  <a:srgbClr val="E46C0A"/>
                </a:solidFill>
              </a:rPr>
              <a:t>undef</a:t>
            </a:r>
            <a:endParaRPr lang="en-US" sz="1800" dirty="0" smtClean="0">
              <a:solidFill>
                <a:srgbClr val="E46C0A"/>
              </a:solidFill>
            </a:endParaRPr>
          </a:p>
          <a:p>
            <a:pPr marL="0" indent="0">
              <a:buFont typeface="Arial"/>
              <a:buNone/>
            </a:pPr>
            <a:r>
              <a:rPr lang="en-US" sz="1800" dirty="0" err="1" smtClean="0">
                <a:solidFill>
                  <a:srgbClr val="E46C0A"/>
                </a:solidFill>
              </a:rPr>
              <a:t>adds_a.b</a:t>
            </a:r>
            <a:r>
              <a:rPr lang="en-US" sz="1800" dirty="0" smtClean="0">
                <a:solidFill>
                  <a:srgbClr val="E46C0A"/>
                </a:solidFill>
              </a:rPr>
              <a:t> $w13, $w20, $w24</a:t>
            </a:r>
          </a:p>
          <a:p>
            <a:pPr marL="0" indent="0">
              <a:buFont typeface="Arial"/>
              <a:buNone/>
            </a:pPr>
            <a:r>
              <a:rPr lang="en-US" sz="1800" dirty="0" err="1" smtClean="0">
                <a:solidFill>
                  <a:srgbClr val="E46C0A"/>
                </a:solidFill>
              </a:rPr>
              <a:t>subs_u.b</a:t>
            </a:r>
            <a:r>
              <a:rPr lang="en-US" sz="1800" dirty="0" smtClean="0">
                <a:solidFill>
                  <a:srgbClr val="E46C0A"/>
                </a:solidFill>
              </a:rPr>
              <a:t> $w13, $w20, $w24</a:t>
            </a:r>
          </a:p>
          <a:p>
            <a:pPr marL="0" indent="0">
              <a:buFont typeface="Arial"/>
              <a:buNone/>
            </a:pPr>
            <a:r>
              <a:rPr lang="en-US" sz="1800" dirty="0" err="1" smtClean="0">
                <a:solidFill>
                  <a:srgbClr val="E46C0A"/>
                </a:solidFill>
              </a:rPr>
              <a:t>maddv.b</a:t>
            </a:r>
            <a:r>
              <a:rPr lang="en-US" sz="1800" dirty="0" smtClean="0">
                <a:solidFill>
                  <a:srgbClr val="E46C0A"/>
                </a:solidFill>
              </a:rPr>
              <a:t> $w13, $w20, $w24</a:t>
            </a:r>
          </a:p>
          <a:p>
            <a:pPr marL="0" indent="0">
              <a:buFont typeface="Arial"/>
              <a:buNone/>
            </a:pPr>
            <a:r>
              <a:rPr lang="en-US" sz="1800" dirty="0" err="1" smtClean="0">
                <a:solidFill>
                  <a:srgbClr val="E46C0A"/>
                </a:solidFill>
              </a:rPr>
              <a:t>undef</a:t>
            </a:r>
            <a:endParaRPr lang="en-US" sz="1800" dirty="0" smtClean="0">
              <a:solidFill>
                <a:srgbClr val="E46C0A"/>
              </a:solidFill>
            </a:endParaRPr>
          </a:p>
          <a:p>
            <a:pPr marL="0" indent="0">
              <a:buFont typeface="Arial"/>
              <a:buNone/>
            </a:pPr>
            <a:r>
              <a:rPr lang="en-US" sz="1800" dirty="0" err="1" smtClean="0">
                <a:solidFill>
                  <a:srgbClr val="E46C0A"/>
                </a:solidFill>
              </a:rPr>
              <a:t>splat.b</a:t>
            </a:r>
            <a:r>
              <a:rPr lang="en-US" sz="1800" dirty="0" smtClean="0">
                <a:solidFill>
                  <a:srgbClr val="E46C0A"/>
                </a:solidFill>
              </a:rPr>
              <a:t> $w13, $w20[$t8]</a:t>
            </a:r>
          </a:p>
          <a:p>
            <a:pPr marL="0" indent="0">
              <a:buFont typeface="Arial"/>
              <a:buNone/>
            </a:pPr>
            <a:r>
              <a:rPr lang="en-US" sz="1800" dirty="0" err="1" smtClean="0">
                <a:solidFill>
                  <a:srgbClr val="E46C0A"/>
                </a:solidFill>
              </a:rPr>
              <a:t>srar.b</a:t>
            </a:r>
            <a:r>
              <a:rPr lang="en-US" sz="1800" dirty="0" smtClean="0">
                <a:solidFill>
                  <a:srgbClr val="E46C0A"/>
                </a:solidFill>
              </a:rPr>
              <a:t> $w13, $w20, $w24</a:t>
            </a:r>
          </a:p>
          <a:p>
            <a:pPr marL="0" indent="0">
              <a:buFont typeface="Arial"/>
              <a:buNone/>
            </a:pPr>
            <a:r>
              <a:rPr lang="en-US" sz="1800" dirty="0" smtClean="0">
                <a:solidFill>
                  <a:srgbClr val="E46C0A"/>
                </a:solidFill>
              </a:rPr>
              <a:t>. . .</a:t>
            </a:r>
          </a:p>
        </p:txBody>
      </p:sp>
      <p:cxnSp>
        <p:nvCxnSpPr>
          <p:cNvPr id="13" name="Straight Arrow Connector 12"/>
          <p:cNvCxnSpPr/>
          <p:nvPr/>
        </p:nvCxnSpPr>
        <p:spPr>
          <a:xfrm>
            <a:off x="2057400" y="3266420"/>
            <a:ext cx="2819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209800" y="2743200"/>
            <a:ext cx="2590800" cy="523220"/>
          </a:xfrm>
          <a:prstGeom prst="rect">
            <a:avLst/>
          </a:prstGeom>
          <a:noFill/>
        </p:spPr>
        <p:txBody>
          <a:bodyPr wrap="square" rtlCol="0">
            <a:spAutoFit/>
          </a:bodyPr>
          <a:lstStyle/>
          <a:p>
            <a:r>
              <a:rPr lang="en-US" sz="2800" dirty="0" smtClean="0"/>
              <a:t>DISASSEMBLING</a:t>
            </a:r>
            <a:endParaRPr lang="en-US" sz="2800" dirty="0"/>
          </a:p>
        </p:txBody>
      </p:sp>
      <p:cxnSp>
        <p:nvCxnSpPr>
          <p:cNvPr id="17" name="Straight Arrow Connector 16"/>
          <p:cNvCxnSpPr/>
          <p:nvPr/>
        </p:nvCxnSpPr>
        <p:spPr>
          <a:xfrm flipH="1">
            <a:off x="2057400" y="4127500"/>
            <a:ext cx="2819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209800" y="3591580"/>
            <a:ext cx="2590800" cy="523220"/>
          </a:xfrm>
          <a:prstGeom prst="rect">
            <a:avLst/>
          </a:prstGeom>
          <a:noFill/>
        </p:spPr>
        <p:txBody>
          <a:bodyPr wrap="square" rtlCol="0">
            <a:spAutoFit/>
          </a:bodyPr>
          <a:lstStyle/>
          <a:p>
            <a:pPr algn="ctr"/>
            <a:r>
              <a:rPr lang="en-US" sz="2800" dirty="0" smtClean="0"/>
              <a:t>ASSEMBLING</a:t>
            </a:r>
            <a:endParaRPr lang="en-US" sz="2800" dirty="0"/>
          </a:p>
        </p:txBody>
      </p:sp>
      <p:sp>
        <p:nvSpPr>
          <p:cNvPr id="11" name="TextBox 10"/>
          <p:cNvSpPr txBox="1"/>
          <p:nvPr/>
        </p:nvSpPr>
        <p:spPr>
          <a:xfrm>
            <a:off x="0" y="6532047"/>
            <a:ext cx="9144000" cy="307777"/>
          </a:xfrm>
          <a:prstGeom prst="rect">
            <a:avLst/>
          </a:prstGeom>
          <a:noFill/>
        </p:spPr>
        <p:txBody>
          <a:bodyPr wrap="square" rtlCol="0">
            <a:spAutoFit/>
          </a:bodyPr>
          <a:lstStyle/>
          <a:p>
            <a:r>
              <a:rPr lang="en-US" sz="1400" dirty="0" smtClean="0"/>
              <a:t>If we could see the entire table at one time, problem is solved </a:t>
            </a:r>
            <a:r>
              <a:rPr lang="mr-IN" sz="1400" dirty="0" smtClean="0"/>
              <a:t>–</a:t>
            </a:r>
            <a:r>
              <a:rPr lang="en-US" sz="1400" dirty="0" smtClean="0"/>
              <a:t> but instead we have a “flashlight”</a:t>
            </a:r>
            <a:endParaRPr lang="en-US" sz="1400" dirty="0"/>
          </a:p>
        </p:txBody>
      </p:sp>
    </p:spTree>
    <p:extLst>
      <p:ext uri="{BB962C8B-B14F-4D97-AF65-F5344CB8AC3E}">
        <p14:creationId xmlns:p14="http://schemas.microsoft.com/office/powerpoint/2010/main" val="85227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Spoiler: Guess and Check</a:t>
            </a:r>
            <a:endParaRPr lang="en-US" dirty="0"/>
          </a:p>
        </p:txBody>
      </p:sp>
      <p:sp>
        <p:nvSpPr>
          <p:cNvPr id="4" name="Diamond 3"/>
          <p:cNvSpPr/>
          <p:nvPr/>
        </p:nvSpPr>
        <p:spPr>
          <a:xfrm>
            <a:off x="762000" y="4419600"/>
            <a:ext cx="1270000" cy="1295400"/>
          </a:xfrm>
          <a:prstGeom prst="diamon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 name="Straight Arrow Connector 5"/>
          <p:cNvCxnSpPr>
            <a:stCxn id="4" idx="2"/>
          </p:cNvCxnSpPr>
          <p:nvPr/>
        </p:nvCxnSpPr>
        <p:spPr>
          <a:xfrm>
            <a:off x="1397000" y="5715000"/>
            <a:ext cx="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71600" y="5726668"/>
            <a:ext cx="609600" cy="369332"/>
          </a:xfrm>
          <a:prstGeom prst="rect">
            <a:avLst/>
          </a:prstGeom>
          <a:noFill/>
        </p:spPr>
        <p:txBody>
          <a:bodyPr wrap="square" rtlCol="0">
            <a:spAutoFit/>
          </a:bodyPr>
          <a:lstStyle/>
          <a:p>
            <a:r>
              <a:rPr lang="en-US" dirty="0" smtClean="0">
                <a:solidFill>
                  <a:srgbClr val="008000"/>
                </a:solidFill>
              </a:rPr>
              <a:t>yes</a:t>
            </a:r>
            <a:endParaRPr lang="en-US" dirty="0">
              <a:solidFill>
                <a:srgbClr val="008000"/>
              </a:solidFill>
            </a:endParaRPr>
          </a:p>
        </p:txBody>
      </p:sp>
      <p:sp>
        <p:nvSpPr>
          <p:cNvPr id="10" name="TextBox 9"/>
          <p:cNvSpPr txBox="1"/>
          <p:nvPr/>
        </p:nvSpPr>
        <p:spPr>
          <a:xfrm>
            <a:off x="787400" y="4876800"/>
            <a:ext cx="1219200" cy="369332"/>
          </a:xfrm>
          <a:prstGeom prst="rect">
            <a:avLst/>
          </a:prstGeom>
          <a:noFill/>
        </p:spPr>
        <p:txBody>
          <a:bodyPr wrap="square" rtlCol="0">
            <a:spAutoFit/>
          </a:bodyPr>
          <a:lstStyle/>
          <a:p>
            <a:pPr algn="ctr"/>
            <a:r>
              <a:rPr lang="en-US" dirty="0" smtClean="0"/>
              <a:t>MATCH?</a:t>
            </a:r>
            <a:endParaRPr lang="en-US" dirty="0"/>
          </a:p>
        </p:txBody>
      </p:sp>
      <p:sp>
        <p:nvSpPr>
          <p:cNvPr id="15" name="Rectangle 14"/>
          <p:cNvSpPr/>
          <p:nvPr/>
        </p:nvSpPr>
        <p:spPr>
          <a:xfrm>
            <a:off x="406400" y="3352800"/>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406400" y="3429000"/>
            <a:ext cx="1981200" cy="369332"/>
          </a:xfrm>
          <a:prstGeom prst="rect">
            <a:avLst/>
          </a:prstGeom>
          <a:noFill/>
        </p:spPr>
        <p:txBody>
          <a:bodyPr wrap="square" rtlCol="0">
            <a:spAutoFit/>
          </a:bodyPr>
          <a:lstStyle/>
          <a:p>
            <a:pPr algn="ctr"/>
            <a:r>
              <a:rPr lang="en-US" dirty="0" smtClean="0"/>
              <a:t>DISASSEMBLER</a:t>
            </a:r>
            <a:endParaRPr lang="en-US" dirty="0"/>
          </a:p>
        </p:txBody>
      </p:sp>
      <p:cxnSp>
        <p:nvCxnSpPr>
          <p:cNvPr id="17" name="Straight Arrow Connector 16"/>
          <p:cNvCxnSpPr>
            <a:endCxn id="4" idx="0"/>
          </p:cNvCxnSpPr>
          <p:nvPr/>
        </p:nvCxnSpPr>
        <p:spPr>
          <a:xfrm>
            <a:off x="1397000" y="3886200"/>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447800" y="3886200"/>
            <a:ext cx="914400" cy="369332"/>
          </a:xfrm>
          <a:prstGeom prst="rect">
            <a:avLst/>
          </a:prstGeom>
          <a:noFill/>
        </p:spPr>
        <p:txBody>
          <a:bodyPr wrap="square" rtlCol="0">
            <a:spAutoFit/>
          </a:bodyPr>
          <a:lstStyle/>
          <a:p>
            <a:r>
              <a:rPr lang="en-US" dirty="0" smtClean="0"/>
              <a:t>“SUB”</a:t>
            </a:r>
            <a:endParaRPr lang="en-US" dirty="0"/>
          </a:p>
        </p:txBody>
      </p:sp>
      <p:sp>
        <p:nvSpPr>
          <p:cNvPr id="27" name="Rectangle 26"/>
          <p:cNvSpPr/>
          <p:nvPr/>
        </p:nvSpPr>
        <p:spPr>
          <a:xfrm>
            <a:off x="406400" y="2286000"/>
            <a:ext cx="1981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TextBox 27"/>
          <p:cNvSpPr txBox="1"/>
          <p:nvPr/>
        </p:nvSpPr>
        <p:spPr>
          <a:xfrm>
            <a:off x="787400" y="2362200"/>
            <a:ext cx="1219200" cy="369332"/>
          </a:xfrm>
          <a:prstGeom prst="rect">
            <a:avLst/>
          </a:prstGeom>
          <a:noFill/>
        </p:spPr>
        <p:txBody>
          <a:bodyPr wrap="square" rtlCol="0">
            <a:spAutoFit/>
          </a:bodyPr>
          <a:lstStyle/>
          <a:p>
            <a:pPr algn="ctr"/>
            <a:r>
              <a:rPr lang="en-US" dirty="0" smtClean="0"/>
              <a:t>GUESS</a:t>
            </a:r>
            <a:endParaRPr lang="en-US" dirty="0"/>
          </a:p>
        </p:txBody>
      </p:sp>
      <p:cxnSp>
        <p:nvCxnSpPr>
          <p:cNvPr id="29" name="Straight Arrow Connector 28"/>
          <p:cNvCxnSpPr/>
          <p:nvPr/>
        </p:nvCxnSpPr>
        <p:spPr>
          <a:xfrm>
            <a:off x="1397000" y="2819400"/>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447800" y="2819400"/>
            <a:ext cx="1524000" cy="369332"/>
          </a:xfrm>
          <a:prstGeom prst="rect">
            <a:avLst/>
          </a:prstGeom>
          <a:noFill/>
        </p:spPr>
        <p:txBody>
          <a:bodyPr wrap="square" rtlCol="0">
            <a:spAutoFit/>
          </a:bodyPr>
          <a:lstStyle/>
          <a:p>
            <a:r>
              <a:rPr lang="en-US" dirty="0" smtClean="0"/>
              <a:t>0xDEADBEEF</a:t>
            </a:r>
            <a:endParaRPr lang="en-US" dirty="0"/>
          </a:p>
        </p:txBody>
      </p:sp>
      <p:cxnSp>
        <p:nvCxnSpPr>
          <p:cNvPr id="31" name="Straight Arrow Connector 30"/>
          <p:cNvCxnSpPr/>
          <p:nvPr/>
        </p:nvCxnSpPr>
        <p:spPr>
          <a:xfrm>
            <a:off x="1397000" y="1359932"/>
            <a:ext cx="0" cy="9260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391160" y="990600"/>
            <a:ext cx="2514600" cy="369332"/>
          </a:xfrm>
          <a:prstGeom prst="rect">
            <a:avLst/>
          </a:prstGeom>
          <a:noFill/>
        </p:spPr>
        <p:txBody>
          <a:bodyPr wrap="square" rtlCol="0">
            <a:spAutoFit/>
          </a:bodyPr>
          <a:lstStyle/>
          <a:p>
            <a:r>
              <a:rPr lang="en-US" dirty="0" smtClean="0"/>
              <a:t>ASSEMBLE AN “ADD”</a:t>
            </a:r>
            <a:endParaRPr lang="en-US" dirty="0"/>
          </a:p>
        </p:txBody>
      </p:sp>
      <p:cxnSp>
        <p:nvCxnSpPr>
          <p:cNvPr id="34" name="Straight Connector 33"/>
          <p:cNvCxnSpPr>
            <a:stCxn id="4" idx="3"/>
          </p:cNvCxnSpPr>
          <p:nvPr/>
        </p:nvCxnSpPr>
        <p:spPr>
          <a:xfrm>
            <a:off x="2032000" y="5067300"/>
            <a:ext cx="1397000"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429000" y="2552700"/>
            <a:ext cx="0" cy="251460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27" idx="3"/>
          </p:cNvCxnSpPr>
          <p:nvPr/>
        </p:nvCxnSpPr>
        <p:spPr>
          <a:xfrm flipH="1">
            <a:off x="2387600" y="2552700"/>
            <a:ext cx="1041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057400" y="4692134"/>
            <a:ext cx="6096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48" name="Content Placeholder 2"/>
          <p:cNvSpPr>
            <a:spLocks noGrp="1"/>
          </p:cNvSpPr>
          <p:nvPr>
            <p:ph idx="1"/>
          </p:nvPr>
        </p:nvSpPr>
        <p:spPr>
          <a:xfrm>
            <a:off x="4216400" y="1845733"/>
            <a:ext cx="4724400" cy="4080933"/>
          </a:xfrm>
        </p:spPr>
        <p:txBody>
          <a:bodyPr/>
          <a:lstStyle/>
          <a:p>
            <a:pPr marL="1143000" indent="-1143000">
              <a:buFont typeface="+mj-lt"/>
              <a:buAutoNum type="arabicPeriod"/>
            </a:pPr>
            <a:r>
              <a:rPr lang="en-US" sz="6000" dirty="0" smtClean="0"/>
              <a:t>Guess</a:t>
            </a:r>
          </a:p>
          <a:p>
            <a:pPr marL="1143000" indent="-1143000">
              <a:buFont typeface="+mj-lt"/>
              <a:buAutoNum type="arabicPeriod"/>
            </a:pPr>
            <a:r>
              <a:rPr lang="en-US" sz="6000" dirty="0" smtClean="0"/>
              <a:t>Check</a:t>
            </a:r>
          </a:p>
          <a:p>
            <a:pPr marL="1143000" indent="-1143000">
              <a:buFont typeface="+mj-lt"/>
              <a:buAutoNum type="arabicPeriod"/>
            </a:pPr>
            <a:r>
              <a:rPr lang="en-US" sz="6000" dirty="0" smtClean="0"/>
              <a:t>Modify</a:t>
            </a:r>
            <a:br>
              <a:rPr lang="en-US" sz="6000" dirty="0" smtClean="0"/>
            </a:br>
            <a:endParaRPr lang="en-US" sz="6000" dirty="0" smtClean="0"/>
          </a:p>
        </p:txBody>
      </p:sp>
    </p:spTree>
    <p:extLst>
      <p:ext uri="{BB962C8B-B14F-4D97-AF65-F5344CB8AC3E}">
        <p14:creationId xmlns:p14="http://schemas.microsoft.com/office/powerpoint/2010/main" val="25296021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12471</TotalTime>
  <Words>3859</Words>
  <Application>Microsoft Macintosh PowerPoint</Application>
  <PresentationFormat>On-screen Show (4:3)</PresentationFormat>
  <Paragraphs>736</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It’s Alive!</vt:lpstr>
      <vt:lpstr>Motivation: Binary Ninja Development</vt:lpstr>
      <vt:lpstr>Motivation: Binary Ninja Development</vt:lpstr>
      <vt:lpstr>Traditional Assembler</vt:lpstr>
      <vt:lpstr>Oracle-Based Assembler (OBA)</vt:lpstr>
      <vt:lpstr>OBA Questions</vt:lpstr>
      <vt:lpstr>Lookup Table (LUT) View</vt:lpstr>
      <vt:lpstr>Lookup Table (LUT) View</vt:lpstr>
      <vt:lpstr>Spoiler: Guess and Check</vt:lpstr>
      <vt:lpstr>Oracle-Based Assembler</vt:lpstr>
      <vt:lpstr>Guess’n’Check In Different Fields</vt:lpstr>
      <vt:lpstr>Problems with Vanilla Genetic Algorithm</vt:lpstr>
      <vt:lpstr>Instruction Space as Number Line</vt:lpstr>
      <vt:lpstr>Choosing a Disassembler</vt:lpstr>
      <vt:lpstr>Pros/Cons Capstone</vt:lpstr>
      <vt:lpstr>Capstone Ain’t Perfect</vt:lpstr>
      <vt:lpstr>Capstone Speed</vt:lpstr>
      <vt:lpstr>Capstone Speed</vt:lpstr>
      <vt:lpstr>Exploring The Number Line</vt:lpstr>
      <vt:lpstr>Problems with Vanilla Genetic Algorithm</vt:lpstr>
      <vt:lpstr>Instruction Space as a TreeMap</vt:lpstr>
      <vt:lpstr>Instruction Space as a Hypercube</vt:lpstr>
      <vt:lpstr>Instruction Space as a Graph</vt:lpstr>
      <vt:lpstr>Instruction Space as a Graph</vt:lpstr>
      <vt:lpstr>Edges Omitted</vt:lpstr>
      <vt:lpstr>Opcode Regions, or “Islands”</vt:lpstr>
      <vt:lpstr>Number Line vs. Hamming=1 Travel</vt:lpstr>
      <vt:lpstr>Number Line vs. Hamming=1 Travel</vt:lpstr>
      <vt:lpstr>Number Line vs. Hamming=1 Travel</vt:lpstr>
      <vt:lpstr>Islands Are The Guesser’s Starting Points</vt:lpstr>
      <vt:lpstr>Worst Case: Separated Distant Regions</vt:lpstr>
      <vt:lpstr>More Regions Are Better</vt:lpstr>
      <vt:lpstr>More Islands Via Tokenization</vt:lpstr>
      <vt:lpstr>More Islands Via Tokenization</vt:lpstr>
      <vt:lpstr>What Possible Tokens?</vt:lpstr>
      <vt:lpstr>How do we find syntax examples?</vt:lpstr>
      <vt:lpstr>How do we find syntax examples?</vt:lpstr>
      <vt:lpstr>Toggling 4-bits At a Time</vt:lpstr>
      <vt:lpstr>Guesser Deals In Syntaxes Now</vt:lpstr>
      <vt:lpstr>Recap</vt:lpstr>
      <vt:lpstr>Problems with Vanilla Genetic Algorithm</vt:lpstr>
      <vt:lpstr>Comparing Assembly, Fitness Function</vt:lpstr>
      <vt:lpstr>Comparing Assembly, Fitness Function</vt:lpstr>
      <vt:lpstr>Comparing Assembly, Fitness Function</vt:lpstr>
      <vt:lpstr>Comparing Assembly, Fitness Function</vt:lpstr>
      <vt:lpstr>Problems with Vanilla Genetic Algorithm</vt:lpstr>
      <vt:lpstr>After failure, what direction?</vt:lpstr>
      <vt:lpstr>Fuzzing Encodings</vt:lpstr>
      <vt:lpstr>In search of bit patterns…</vt:lpstr>
      <vt:lpstr>In search of bit patterns…</vt:lpstr>
      <vt:lpstr>BitPatterns Found!</vt:lpstr>
      <vt:lpstr>Pitfall: Fuzzer Needs 4 Bits!</vt:lpstr>
      <vt:lpstr>Pitfall: Fuzzer needs 4 Bits!</vt:lpstr>
      <vt:lpstr>Recap</vt:lpstr>
      <vt:lpstr>Putting it all together</vt:lpstr>
      <vt:lpstr>Putting it all together</vt:lpstr>
      <vt:lpstr>Putting it all together</vt:lpstr>
      <vt:lpstr>Why is re-seeding needed?</vt:lpstr>
      <vt:lpstr>Genetic Hazards: Inter-field Dependencies</vt:lpstr>
      <vt:lpstr>Genetic Hazards: Math Encodings</vt:lpstr>
      <vt:lpstr>Genetic Hazards: Inter-field Dependencies</vt:lpstr>
      <vt:lpstr>OBA Questions</vt:lpstr>
      <vt:lpstr>Pros/Cons of this approach</vt:lpstr>
      <vt:lpstr>Generalize where this will work?</vt:lpstr>
      <vt:lpstr>Works On What Architectures?</vt:lpstr>
      <vt:lpstr>What does the future hold?</vt:lpstr>
      <vt:lpstr>The End!</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Mips32R6 Stats</dc:title>
  <dc:creator>first last</dc:creator>
  <cp:lastModifiedBy>first last</cp:lastModifiedBy>
  <cp:revision>142</cp:revision>
  <dcterms:created xsi:type="dcterms:W3CDTF">2018-05-11T17:50:39Z</dcterms:created>
  <dcterms:modified xsi:type="dcterms:W3CDTF">2018-05-21T18:35:29Z</dcterms:modified>
</cp:coreProperties>
</file>